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7" r:id="rId11"/>
    <p:sldId id="265" r:id="rId12"/>
    <p:sldId id="266" r:id="rId13"/>
  </p:sldIdLst>
  <p:sldSz cx="9144000" cy="5143500" type="screen16x9"/>
  <p:notesSz cx="51435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126" d="100"/>
          <a:sy n="126" d="100"/>
        </p:scale>
        <p:origin x="202" y="8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846269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F30056D-962C-D2AC-F12D-91712E6C94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75E2C09-2C20-1F7B-EBC5-EF4F6D08D05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1EB16DB-4A2A-8BCB-CD96-D602D6B47A9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F507E74-4819-AD5C-F585-7BD4D6E4280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683236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1B3A6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1188720"/>
            <a:ext cx="8229600" cy="10972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40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Road Arc Attribute Editor</a:t>
            </a:r>
            <a:endParaRPr lang="en-US" sz="4000" dirty="0"/>
          </a:p>
        </p:txBody>
      </p:sp>
      <p:sp>
        <p:nvSpPr>
          <p:cNvPr id="3" name="Shape 1"/>
          <p:cNvSpPr/>
          <p:nvPr/>
        </p:nvSpPr>
        <p:spPr>
          <a:xfrm>
            <a:off x="3200400" y="2377440"/>
            <a:ext cx="2743200" cy="54864"/>
          </a:xfrm>
          <a:prstGeom prst="rect">
            <a:avLst/>
          </a:prstGeom>
          <a:solidFill>
            <a:srgbClr val="F59E0B"/>
          </a:solidFill>
          <a:ln w="12700">
            <a:solidFill>
              <a:srgbClr val="F59E0B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4" name="Text 2"/>
          <p:cNvSpPr/>
          <p:nvPr/>
        </p:nvSpPr>
        <p:spPr>
          <a:xfrm>
            <a:off x="457200" y="2514600"/>
            <a:ext cx="8229600" cy="8229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7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 QGIS Plugin for Standardized Road Network Attribute Management</a:t>
            </a:r>
            <a:endParaRPr lang="en-US" sz="1700" dirty="0"/>
          </a:p>
          <a:p>
            <a:pPr marL="0" indent="0" algn="ctr">
              <a:buNone/>
            </a:pPr>
            <a:r>
              <a:rPr lang="en-US" sz="17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under the Colombian Nomenclature</a:t>
            </a:r>
            <a:endParaRPr lang="en-US" sz="1700" dirty="0"/>
          </a:p>
        </p:txBody>
      </p:sp>
      <p:sp>
        <p:nvSpPr>
          <p:cNvPr id="5" name="Text 3"/>
          <p:cNvSpPr/>
          <p:nvPr/>
        </p:nvSpPr>
        <p:spPr>
          <a:xfrm>
            <a:off x="457200" y="4297680"/>
            <a:ext cx="82296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2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Nataly Alejandra Sarmiento Ospina  |  Geoinformatics Engineering  |  2025–2026</a:t>
            </a:r>
            <a:endParaRPr lang="en-US" sz="12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D474169-67DE-6FB4-A604-E7E71A728E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>
            <a:extLst>
              <a:ext uri="{FF2B5EF4-FFF2-40B4-BE49-F238E27FC236}">
                <a16:creationId xmlns:a16="http://schemas.microsoft.com/office/drawing/2014/main" id="{89918751-CE2B-B200-293E-82216C3750CC}"/>
              </a:ext>
            </a:extLst>
          </p:cNvPr>
          <p:cNvSpPr/>
          <p:nvPr/>
        </p:nvSpPr>
        <p:spPr>
          <a:xfrm>
            <a:off x="457200" y="256032"/>
            <a:ext cx="822960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2700" b="1" dirty="0">
                <a:solidFill>
                  <a:srgbClr val="1B3A6B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Audit Trail</a:t>
            </a:r>
            <a:endParaRPr lang="en-US" sz="2700" dirty="0"/>
          </a:p>
        </p:txBody>
      </p:sp>
      <p:sp>
        <p:nvSpPr>
          <p:cNvPr id="3" name="Shape 1">
            <a:extLst>
              <a:ext uri="{FF2B5EF4-FFF2-40B4-BE49-F238E27FC236}">
                <a16:creationId xmlns:a16="http://schemas.microsoft.com/office/drawing/2014/main" id="{56C29663-F6AF-4C51-34F6-75DBC7B8FBE4}"/>
              </a:ext>
            </a:extLst>
          </p:cNvPr>
          <p:cNvSpPr/>
          <p:nvPr/>
        </p:nvSpPr>
        <p:spPr>
          <a:xfrm>
            <a:off x="457200" y="914400"/>
            <a:ext cx="8229600" cy="36576"/>
          </a:xfrm>
          <a:prstGeom prst="rect">
            <a:avLst/>
          </a:prstGeom>
          <a:solidFill>
            <a:srgbClr val="EEF2FF"/>
          </a:solidFill>
          <a:ln w="12700">
            <a:solidFill>
              <a:srgbClr val="EEF2F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0" name="Shape 8">
            <a:extLst>
              <a:ext uri="{FF2B5EF4-FFF2-40B4-BE49-F238E27FC236}">
                <a16:creationId xmlns:a16="http://schemas.microsoft.com/office/drawing/2014/main" id="{0724B4D5-8053-81FE-C964-AF8BCA8BC59F}"/>
              </a:ext>
            </a:extLst>
          </p:cNvPr>
          <p:cNvSpPr/>
          <p:nvPr/>
        </p:nvSpPr>
        <p:spPr>
          <a:xfrm>
            <a:off x="4846320" y="1051560"/>
            <a:ext cx="4023360" cy="3794760"/>
          </a:xfrm>
          <a:prstGeom prst="rect">
            <a:avLst/>
          </a:prstGeom>
          <a:solidFill>
            <a:srgbClr val="EEF2FF"/>
          </a:solidFill>
          <a:ln w="12700">
            <a:solidFill>
              <a:srgbClr val="EEF2F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1" name="Shape 9">
            <a:extLst>
              <a:ext uri="{FF2B5EF4-FFF2-40B4-BE49-F238E27FC236}">
                <a16:creationId xmlns:a16="http://schemas.microsoft.com/office/drawing/2014/main" id="{2799EEBF-4A0D-30AF-C290-A26A2489DAEB}"/>
              </a:ext>
            </a:extLst>
          </p:cNvPr>
          <p:cNvSpPr/>
          <p:nvPr/>
        </p:nvSpPr>
        <p:spPr>
          <a:xfrm>
            <a:off x="4846320" y="1051560"/>
            <a:ext cx="4023360" cy="384048"/>
          </a:xfrm>
          <a:prstGeom prst="rect">
            <a:avLst/>
          </a:prstGeom>
          <a:solidFill>
            <a:srgbClr val="3B82F6"/>
          </a:solidFill>
          <a:ln w="12700">
            <a:solidFill>
              <a:srgbClr val="3B82F6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2" name="Text 10">
            <a:extLst>
              <a:ext uri="{FF2B5EF4-FFF2-40B4-BE49-F238E27FC236}">
                <a16:creationId xmlns:a16="http://schemas.microsoft.com/office/drawing/2014/main" id="{15421F24-ECC7-2E8D-F7E9-7BF0D3172899}"/>
              </a:ext>
            </a:extLst>
          </p:cNvPr>
          <p:cNvSpPr/>
          <p:nvPr/>
        </p:nvSpPr>
        <p:spPr>
          <a:xfrm>
            <a:off x="4983480" y="1106424"/>
            <a:ext cx="37490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Audit Trail</a:t>
            </a:r>
            <a:endParaRPr lang="en-US" sz="1300" dirty="0"/>
          </a:p>
        </p:txBody>
      </p:sp>
      <p:sp>
        <p:nvSpPr>
          <p:cNvPr id="13" name="Text 11">
            <a:extLst>
              <a:ext uri="{FF2B5EF4-FFF2-40B4-BE49-F238E27FC236}">
                <a16:creationId xmlns:a16="http://schemas.microsoft.com/office/drawing/2014/main" id="{4F71D49F-323B-4122-B8C3-6A1ADE989E52}"/>
              </a:ext>
            </a:extLst>
          </p:cNvPr>
          <p:cNvSpPr/>
          <p:nvPr/>
        </p:nvSpPr>
        <p:spPr>
          <a:xfrm>
            <a:off x="4983480" y="1527048"/>
            <a:ext cx="3749040" cy="2651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50" b="1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Every validated write triggers two operations:</a:t>
            </a:r>
            <a:endParaRPr lang="en-US" sz="1250" dirty="0"/>
          </a:p>
          <a:p>
            <a:pPr marL="342900" indent="-342900">
              <a:buSzPct val="100000"/>
              <a:buChar char="•"/>
            </a:pPr>
            <a:r>
              <a:rPr lang="en-US" sz="1250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historico_nom — 15 VIAL fields serialized as JSON object, prepended to array</a:t>
            </a:r>
            <a:endParaRPr lang="en-US" sz="1250" dirty="0"/>
          </a:p>
          <a:p>
            <a:pPr marL="342900" indent="-342900">
              <a:buSzPct val="100000"/>
              <a:buChar char="•"/>
            </a:pPr>
            <a:r>
              <a:rPr lang="en-US" sz="1250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fecha_cambio — current UTC timestamp in ISO 8601 format</a:t>
            </a:r>
            <a:endParaRPr lang="en-US" sz="1250" dirty="0"/>
          </a:p>
          <a:p>
            <a:pPr marL="342900" indent="-342900">
              <a:buSzPct val="100000"/>
              <a:buChar char="•"/>
            </a:pPr>
            <a:r>
              <a:rPr lang="en-US" sz="1250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Both wrapped in beginEditCommand / endEditCommand → one atomic undo step</a:t>
            </a:r>
            <a:endParaRPr lang="en-US" sz="1250" dirty="0"/>
          </a:p>
          <a:p>
            <a:pPr marL="342900" indent="-342900">
              <a:buSzPct val="100000"/>
              <a:buChar char="•"/>
            </a:pPr>
            <a:r>
              <a:rPr lang="en-US" sz="1250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historico_nom auto-migrated from VARCHAR(255) to TEXT for unbounded JSON</a:t>
            </a:r>
            <a:endParaRPr lang="en-US" sz="1250" dirty="0"/>
          </a:p>
        </p:txBody>
      </p:sp>
      <p:sp>
        <p:nvSpPr>
          <p:cNvPr id="14" name="Shape 12">
            <a:extLst>
              <a:ext uri="{FF2B5EF4-FFF2-40B4-BE49-F238E27FC236}">
                <a16:creationId xmlns:a16="http://schemas.microsoft.com/office/drawing/2014/main" id="{7DEBFF8F-416E-49C3-50FF-E55FCF38479D}"/>
              </a:ext>
            </a:extLst>
          </p:cNvPr>
          <p:cNvSpPr/>
          <p:nvPr/>
        </p:nvSpPr>
        <p:spPr>
          <a:xfrm>
            <a:off x="4983480" y="4114800"/>
            <a:ext cx="3749040" cy="566928"/>
          </a:xfrm>
          <a:prstGeom prst="rect">
            <a:avLst/>
          </a:prstGeom>
          <a:solidFill>
            <a:srgbClr val="1E293B"/>
          </a:solidFill>
          <a:ln w="12700">
            <a:solidFill>
              <a:srgbClr val="1E293B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5" name="Text 13">
            <a:extLst>
              <a:ext uri="{FF2B5EF4-FFF2-40B4-BE49-F238E27FC236}">
                <a16:creationId xmlns:a16="http://schemas.microsoft.com/office/drawing/2014/main" id="{4A6CCEAA-F7B1-E790-6618-B2BA5E827B84}"/>
              </a:ext>
            </a:extLst>
          </p:cNvPr>
          <p:cNvSpPr/>
          <p:nvPr/>
        </p:nvSpPr>
        <p:spPr>
          <a:xfrm>
            <a:off x="5074920" y="4151376"/>
            <a:ext cx="3566160" cy="49377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50" dirty="0">
                <a:solidFill>
                  <a:srgbClr val="A5F3FC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[{"tipo_via":"CL","num_via":"72",...,</a:t>
            </a:r>
            <a:endParaRPr lang="en-US" sz="950" dirty="0"/>
          </a:p>
          <a:p>
            <a:pPr marL="0" indent="0">
              <a:buNone/>
            </a:pPr>
            <a:r>
              <a:rPr lang="en-US" sz="950" dirty="0">
                <a:solidFill>
                  <a:srgbClr val="A5F3FC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 "ts":"2026-06-10T14:32:00Z"}]</a:t>
            </a:r>
            <a:endParaRPr lang="en-US" sz="950" dirty="0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486DE2CA-08FF-8357-C3D9-F576A78BC9D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6164" y="1051559"/>
            <a:ext cx="3552333" cy="37563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798484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256032"/>
            <a:ext cx="822960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3000" b="1" dirty="0">
                <a:solidFill>
                  <a:srgbClr val="1B3A6B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Strengths &amp; Limitations</a:t>
            </a:r>
            <a:endParaRPr lang="en-US" sz="3000" dirty="0"/>
          </a:p>
        </p:txBody>
      </p:sp>
      <p:sp>
        <p:nvSpPr>
          <p:cNvPr id="3" name="Shape 1"/>
          <p:cNvSpPr/>
          <p:nvPr/>
        </p:nvSpPr>
        <p:spPr>
          <a:xfrm>
            <a:off x="457200" y="914400"/>
            <a:ext cx="8229600" cy="36576"/>
          </a:xfrm>
          <a:prstGeom prst="rect">
            <a:avLst/>
          </a:prstGeom>
          <a:solidFill>
            <a:srgbClr val="EEF2FF"/>
          </a:solidFill>
          <a:ln w="12700">
            <a:solidFill>
              <a:srgbClr val="EEF2F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4" name="Shape 2"/>
          <p:cNvSpPr/>
          <p:nvPr/>
        </p:nvSpPr>
        <p:spPr>
          <a:xfrm>
            <a:off x="365760" y="1051560"/>
            <a:ext cx="4023360" cy="384048"/>
          </a:xfrm>
          <a:prstGeom prst="rect">
            <a:avLst/>
          </a:prstGeom>
          <a:solidFill>
            <a:srgbClr val="16A34A"/>
          </a:solidFill>
          <a:ln w="12700">
            <a:solidFill>
              <a:srgbClr val="16A34A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5" name="Text 3"/>
          <p:cNvSpPr/>
          <p:nvPr/>
        </p:nvSpPr>
        <p:spPr>
          <a:xfrm>
            <a:off x="502920" y="1097280"/>
            <a:ext cx="374904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4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✓  Strengths</a:t>
            </a:r>
            <a:endParaRPr lang="en-US" sz="1400" dirty="0"/>
          </a:p>
        </p:txBody>
      </p:sp>
      <p:sp>
        <p:nvSpPr>
          <p:cNvPr id="6" name="Shape 4"/>
          <p:cNvSpPr/>
          <p:nvPr/>
        </p:nvSpPr>
        <p:spPr>
          <a:xfrm>
            <a:off x="365760" y="1508760"/>
            <a:ext cx="4023360" cy="402336"/>
          </a:xfrm>
          <a:prstGeom prst="rect">
            <a:avLst/>
          </a:prstGeom>
          <a:solidFill>
            <a:srgbClr val="F0FDF4"/>
          </a:solidFill>
          <a:ln w="12700">
            <a:solidFill>
              <a:srgbClr val="D1FAE5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7" name="Text 5"/>
          <p:cNvSpPr/>
          <p:nvPr/>
        </p:nvSpPr>
        <p:spPr>
          <a:xfrm>
            <a:off x="502920" y="1554480"/>
            <a:ext cx="3749040" cy="32918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50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Clean SSOT design — schema and validators centralized</a:t>
            </a:r>
            <a:endParaRPr lang="en-US" sz="1150" dirty="0"/>
          </a:p>
        </p:txBody>
      </p:sp>
      <p:sp>
        <p:nvSpPr>
          <p:cNvPr id="8" name="Shape 6"/>
          <p:cNvSpPr/>
          <p:nvPr/>
        </p:nvSpPr>
        <p:spPr>
          <a:xfrm>
            <a:off x="365760" y="1965960"/>
            <a:ext cx="4023360" cy="402336"/>
          </a:xfrm>
          <a:prstGeom prst="rect">
            <a:avLst/>
          </a:prstGeom>
          <a:solidFill>
            <a:srgbClr val="FFFFFF"/>
          </a:solidFill>
          <a:ln w="12700">
            <a:solidFill>
              <a:srgbClr val="D1FAE5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9" name="Text 7"/>
          <p:cNvSpPr/>
          <p:nvPr/>
        </p:nvSpPr>
        <p:spPr>
          <a:xfrm>
            <a:off x="502920" y="2011680"/>
            <a:ext cx="3749040" cy="32918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50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Batch changeAttributeValues() minimizes undo stack overhead</a:t>
            </a:r>
            <a:endParaRPr lang="en-US" sz="1150" dirty="0"/>
          </a:p>
        </p:txBody>
      </p:sp>
      <p:sp>
        <p:nvSpPr>
          <p:cNvPr id="10" name="Shape 8"/>
          <p:cNvSpPr/>
          <p:nvPr/>
        </p:nvSpPr>
        <p:spPr>
          <a:xfrm>
            <a:off x="365760" y="2423160"/>
            <a:ext cx="4023360" cy="402336"/>
          </a:xfrm>
          <a:prstGeom prst="rect">
            <a:avLst/>
          </a:prstGeom>
          <a:solidFill>
            <a:srgbClr val="F0FDF4"/>
          </a:solidFill>
          <a:ln w="12700">
            <a:solidFill>
              <a:srgbClr val="D1FAE5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1" name="Text 9"/>
          <p:cNvSpPr/>
          <p:nvPr/>
        </p:nvSpPr>
        <p:spPr>
          <a:xfrm>
            <a:off x="502920" y="2468880"/>
            <a:ext cx="3749040" cy="32918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50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Spatial index for intersection queries — scalable performance</a:t>
            </a:r>
            <a:endParaRPr lang="en-US" sz="1150" dirty="0"/>
          </a:p>
        </p:txBody>
      </p:sp>
      <p:sp>
        <p:nvSpPr>
          <p:cNvPr id="12" name="Shape 10"/>
          <p:cNvSpPr/>
          <p:nvPr/>
        </p:nvSpPr>
        <p:spPr>
          <a:xfrm>
            <a:off x="365760" y="2880360"/>
            <a:ext cx="4023360" cy="402336"/>
          </a:xfrm>
          <a:prstGeom prst="rect">
            <a:avLst/>
          </a:prstGeom>
          <a:solidFill>
            <a:srgbClr val="FFFFFF"/>
          </a:solidFill>
          <a:ln w="12700">
            <a:solidFill>
              <a:srgbClr val="D1FAE5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3" name="Text 11"/>
          <p:cNvSpPr/>
          <p:nvPr/>
        </p:nvSpPr>
        <p:spPr>
          <a:xfrm>
            <a:off x="502920" y="2926080"/>
            <a:ext cx="3749040" cy="32918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50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Reactive Qt signal/slot validation prevents invalid data at edit time</a:t>
            </a:r>
            <a:endParaRPr lang="en-US" sz="1150" dirty="0"/>
          </a:p>
        </p:txBody>
      </p:sp>
      <p:sp>
        <p:nvSpPr>
          <p:cNvPr id="14" name="Shape 12"/>
          <p:cNvSpPr/>
          <p:nvPr/>
        </p:nvSpPr>
        <p:spPr>
          <a:xfrm>
            <a:off x="365760" y="3337560"/>
            <a:ext cx="4023360" cy="402336"/>
          </a:xfrm>
          <a:prstGeom prst="rect">
            <a:avLst/>
          </a:prstGeom>
          <a:solidFill>
            <a:srgbClr val="F0FDF4"/>
          </a:solidFill>
          <a:ln w="12700">
            <a:solidFill>
              <a:srgbClr val="D1FAE5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5" name="Text 13"/>
          <p:cNvSpPr/>
          <p:nvPr/>
        </p:nvSpPr>
        <p:spPr>
          <a:xfrm>
            <a:off x="502920" y="3383280"/>
            <a:ext cx="3749040" cy="32918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50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Full JSON audit history with UTC timestamps on every write</a:t>
            </a:r>
            <a:endParaRPr lang="en-US" sz="1150" dirty="0"/>
          </a:p>
        </p:txBody>
      </p:sp>
      <p:sp>
        <p:nvSpPr>
          <p:cNvPr id="16" name="Shape 14"/>
          <p:cNvSpPr/>
          <p:nvPr/>
        </p:nvSpPr>
        <p:spPr>
          <a:xfrm>
            <a:off x="365760" y="3794760"/>
            <a:ext cx="4023360" cy="402336"/>
          </a:xfrm>
          <a:prstGeom prst="rect">
            <a:avLst/>
          </a:prstGeom>
          <a:solidFill>
            <a:srgbClr val="FFFFFF"/>
          </a:solidFill>
          <a:ln w="12700">
            <a:solidFill>
              <a:srgbClr val="D1FAE5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7" name="Text 15"/>
          <p:cNvSpPr/>
          <p:nvPr/>
        </p:nvSpPr>
        <p:spPr>
          <a:xfrm>
            <a:off x="502920" y="3840480"/>
            <a:ext cx="3749040" cy="32918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50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ISO 19157 logical consistency and format correctness enforced</a:t>
            </a:r>
            <a:endParaRPr lang="en-US" sz="1150" dirty="0"/>
          </a:p>
        </p:txBody>
      </p:sp>
      <p:sp>
        <p:nvSpPr>
          <p:cNvPr id="18" name="Shape 16"/>
          <p:cNvSpPr/>
          <p:nvPr/>
        </p:nvSpPr>
        <p:spPr>
          <a:xfrm>
            <a:off x="4754880" y="1051560"/>
            <a:ext cx="4023360" cy="384048"/>
          </a:xfrm>
          <a:prstGeom prst="rect">
            <a:avLst/>
          </a:prstGeom>
          <a:solidFill>
            <a:srgbClr val="DC2626"/>
          </a:solidFill>
          <a:ln w="12700">
            <a:solidFill>
              <a:srgbClr val="DC2626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9" name="Text 17"/>
          <p:cNvSpPr/>
          <p:nvPr/>
        </p:nvSpPr>
        <p:spPr>
          <a:xfrm>
            <a:off x="4892040" y="1097280"/>
            <a:ext cx="374904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4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⚠  Limitations</a:t>
            </a:r>
            <a:endParaRPr lang="en-US" sz="1400" dirty="0"/>
          </a:p>
        </p:txBody>
      </p:sp>
      <p:sp>
        <p:nvSpPr>
          <p:cNvPr id="20" name="Shape 18"/>
          <p:cNvSpPr/>
          <p:nvPr/>
        </p:nvSpPr>
        <p:spPr>
          <a:xfrm>
            <a:off x="4754880" y="1508760"/>
            <a:ext cx="4023360" cy="402336"/>
          </a:xfrm>
          <a:prstGeom prst="rect">
            <a:avLst/>
          </a:prstGeom>
          <a:solidFill>
            <a:srgbClr val="FFF1F2"/>
          </a:solidFill>
          <a:ln w="12700">
            <a:solidFill>
              <a:srgbClr val="FECDD3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1" name="Text 19"/>
          <p:cNvSpPr/>
          <p:nvPr/>
        </p:nvSpPr>
        <p:spPr>
          <a:xfrm>
            <a:off x="4892040" y="1554480"/>
            <a:ext cx="3749040" cy="32918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50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No unit test suite — schema changes require code edits</a:t>
            </a:r>
            <a:endParaRPr lang="en-US" sz="1150" dirty="0"/>
          </a:p>
        </p:txBody>
      </p:sp>
      <p:sp>
        <p:nvSpPr>
          <p:cNvPr id="22" name="Shape 20"/>
          <p:cNvSpPr/>
          <p:nvPr/>
        </p:nvSpPr>
        <p:spPr>
          <a:xfrm>
            <a:off x="4754880" y="1965960"/>
            <a:ext cx="4023360" cy="402336"/>
          </a:xfrm>
          <a:prstGeom prst="rect">
            <a:avLst/>
          </a:prstGeom>
          <a:solidFill>
            <a:srgbClr val="FFFFFF"/>
          </a:solidFill>
          <a:ln w="12700">
            <a:solidFill>
              <a:srgbClr val="FECDD3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3" name="Text 21"/>
          <p:cNvSpPr/>
          <p:nvPr/>
        </p:nvSpPr>
        <p:spPr>
          <a:xfrm>
            <a:off x="4892040" y="2011680"/>
            <a:ext cx="3749040" cy="32918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50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Chain detection in-memory — may be slow for &gt;100k segments</a:t>
            </a:r>
            <a:endParaRPr lang="en-US" sz="1150" dirty="0"/>
          </a:p>
        </p:txBody>
      </p:sp>
      <p:sp>
        <p:nvSpPr>
          <p:cNvPr id="24" name="Shape 22"/>
          <p:cNvSpPr/>
          <p:nvPr/>
        </p:nvSpPr>
        <p:spPr>
          <a:xfrm>
            <a:off x="4754880" y="2423160"/>
            <a:ext cx="4023360" cy="402336"/>
          </a:xfrm>
          <a:prstGeom prst="rect">
            <a:avLst/>
          </a:prstGeom>
          <a:solidFill>
            <a:srgbClr val="FFF1F2"/>
          </a:solidFill>
          <a:ln w="12700">
            <a:solidFill>
              <a:srgbClr val="FECDD3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5" name="Text 23"/>
          <p:cNvSpPr/>
          <p:nvPr/>
        </p:nvSpPr>
        <p:spPr>
          <a:xfrm>
            <a:off x="4892040" y="2468880"/>
            <a:ext cx="3749040" cy="32918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50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Stateless validators — cross-field consistency not enforced</a:t>
            </a:r>
            <a:endParaRPr lang="en-US" sz="1150" dirty="0"/>
          </a:p>
        </p:txBody>
      </p:sp>
      <p:sp>
        <p:nvSpPr>
          <p:cNvPr id="26" name="Shape 24"/>
          <p:cNvSpPr/>
          <p:nvPr/>
        </p:nvSpPr>
        <p:spPr>
          <a:xfrm>
            <a:off x="4754880" y="2880360"/>
            <a:ext cx="4023360" cy="402336"/>
          </a:xfrm>
          <a:prstGeom prst="rect">
            <a:avLst/>
          </a:prstGeom>
          <a:solidFill>
            <a:srgbClr val="FFFFFF"/>
          </a:solidFill>
          <a:ln w="12700">
            <a:solidFill>
              <a:srgbClr val="FECDD3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7" name="Text 25"/>
          <p:cNvSpPr/>
          <p:nvPr/>
        </p:nvSpPr>
        <p:spPr>
          <a:xfrm>
            <a:off x="4892040" y="2926080"/>
            <a:ext cx="3749040" cy="32918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50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historico_nom unbounded — no truncation / archiving policy</a:t>
            </a:r>
            <a:endParaRPr lang="en-US" sz="1150" dirty="0"/>
          </a:p>
        </p:txBody>
      </p:sp>
      <p:sp>
        <p:nvSpPr>
          <p:cNvPr id="28" name="Shape 26"/>
          <p:cNvSpPr/>
          <p:nvPr/>
        </p:nvSpPr>
        <p:spPr>
          <a:xfrm>
            <a:off x="4754880" y="3337560"/>
            <a:ext cx="4023360" cy="402336"/>
          </a:xfrm>
          <a:prstGeom prst="rect">
            <a:avLst/>
          </a:prstGeom>
          <a:solidFill>
            <a:srgbClr val="FFF1F2"/>
          </a:solidFill>
          <a:ln w="12700">
            <a:solidFill>
              <a:srgbClr val="FECDD3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9" name="Text 27"/>
          <p:cNvSpPr/>
          <p:nvPr/>
        </p:nvSpPr>
        <p:spPr>
          <a:xfrm>
            <a:off x="4892040" y="3383280"/>
            <a:ext cx="3749040" cy="32918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50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Scoped to Colombian VIAL — not generalized to other standards</a:t>
            </a:r>
            <a:endParaRPr lang="en-US" sz="1150" dirty="0"/>
          </a:p>
        </p:txBody>
      </p:sp>
      <p:sp>
        <p:nvSpPr>
          <p:cNvPr id="30" name="Shape 28"/>
          <p:cNvSpPr/>
          <p:nvPr/>
        </p:nvSpPr>
        <p:spPr>
          <a:xfrm>
            <a:off x="4754880" y="3794760"/>
            <a:ext cx="4023360" cy="402336"/>
          </a:xfrm>
          <a:prstGeom prst="rect">
            <a:avLst/>
          </a:prstGeom>
          <a:solidFill>
            <a:srgbClr val="FFFFFF"/>
          </a:solidFill>
          <a:ln w="12700">
            <a:solidFill>
              <a:srgbClr val="FECDD3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31" name="Text 29"/>
          <p:cNvSpPr/>
          <p:nvPr/>
        </p:nvSpPr>
        <p:spPr>
          <a:xfrm>
            <a:off x="4892040" y="3840480"/>
            <a:ext cx="3749040" cy="32918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50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VialToolTwoAlg is a placeholder — Processing framework unused</a:t>
            </a:r>
            <a:endParaRPr lang="en-US" sz="115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bg>
      <p:bgPr>
        <a:solidFill>
          <a:srgbClr val="1B3A6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411480"/>
            <a:ext cx="8229600" cy="7772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40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Conclusion</a:t>
            </a:r>
            <a:endParaRPr lang="en-US" sz="4000" dirty="0"/>
          </a:p>
        </p:txBody>
      </p:sp>
      <p:sp>
        <p:nvSpPr>
          <p:cNvPr id="3" name="Shape 1"/>
          <p:cNvSpPr/>
          <p:nvPr/>
        </p:nvSpPr>
        <p:spPr>
          <a:xfrm>
            <a:off x="3200400" y="1234440"/>
            <a:ext cx="2743200" cy="54864"/>
          </a:xfrm>
          <a:prstGeom prst="rect">
            <a:avLst/>
          </a:prstGeom>
          <a:solidFill>
            <a:srgbClr val="F59E0B"/>
          </a:solidFill>
          <a:ln w="12700">
            <a:solidFill>
              <a:srgbClr val="F59E0B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4" name="Shape 2"/>
          <p:cNvSpPr/>
          <p:nvPr/>
        </p:nvSpPr>
        <p:spPr>
          <a:xfrm>
            <a:off x="365760" y="1463040"/>
            <a:ext cx="2651760" cy="3154680"/>
          </a:xfrm>
          <a:prstGeom prst="rect">
            <a:avLst/>
          </a:prstGeom>
          <a:solidFill>
            <a:srgbClr val="243B6E"/>
          </a:solidFill>
          <a:ln w="12700">
            <a:solidFill>
              <a:srgbClr val="243B6E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5" name="Shape 3"/>
          <p:cNvSpPr/>
          <p:nvPr/>
        </p:nvSpPr>
        <p:spPr>
          <a:xfrm>
            <a:off x="365760" y="1463040"/>
            <a:ext cx="2651760" cy="54864"/>
          </a:xfrm>
          <a:prstGeom prst="rect">
            <a:avLst/>
          </a:prstGeom>
          <a:solidFill>
            <a:srgbClr val="F59E0B"/>
          </a:solidFill>
          <a:ln w="12700">
            <a:solidFill>
              <a:srgbClr val="F59E0B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6" name="Text 4"/>
          <p:cNvSpPr/>
          <p:nvPr/>
        </p:nvSpPr>
        <p:spPr>
          <a:xfrm>
            <a:off x="493776" y="1591056"/>
            <a:ext cx="2395728" cy="56692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5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Domain-Embedded Quality</a:t>
            </a:r>
            <a:endParaRPr lang="en-US" sz="1350" dirty="0"/>
          </a:p>
        </p:txBody>
      </p:sp>
      <p:sp>
        <p:nvSpPr>
          <p:cNvPr id="7" name="Text 5"/>
          <p:cNvSpPr/>
          <p:nvPr/>
        </p:nvSpPr>
        <p:spPr>
          <a:xfrm>
            <a:off x="493776" y="2011680"/>
            <a:ext cx="2395728" cy="23774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VIAL business rules enforced at edit time — not post-process — ensuring ISO 19157 compliance continuously on every attribute write.</a:t>
            </a:r>
            <a:endParaRPr lang="en-US" sz="1200" dirty="0"/>
          </a:p>
        </p:txBody>
      </p:sp>
      <p:sp>
        <p:nvSpPr>
          <p:cNvPr id="8" name="Shape 6"/>
          <p:cNvSpPr/>
          <p:nvPr/>
        </p:nvSpPr>
        <p:spPr>
          <a:xfrm>
            <a:off x="3291840" y="1463040"/>
            <a:ext cx="2651760" cy="3154680"/>
          </a:xfrm>
          <a:prstGeom prst="rect">
            <a:avLst/>
          </a:prstGeom>
          <a:solidFill>
            <a:srgbClr val="243B6E"/>
          </a:solidFill>
          <a:ln w="12700">
            <a:solidFill>
              <a:srgbClr val="243B6E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9" name="Shape 7"/>
          <p:cNvSpPr/>
          <p:nvPr/>
        </p:nvSpPr>
        <p:spPr>
          <a:xfrm>
            <a:off x="3291840" y="1463040"/>
            <a:ext cx="2651760" cy="54864"/>
          </a:xfrm>
          <a:prstGeom prst="rect">
            <a:avLst/>
          </a:prstGeom>
          <a:solidFill>
            <a:srgbClr val="F59E0B"/>
          </a:solidFill>
          <a:ln w="12700">
            <a:solidFill>
              <a:srgbClr val="F59E0B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0" name="Text 8"/>
          <p:cNvSpPr/>
          <p:nvPr/>
        </p:nvSpPr>
        <p:spPr>
          <a:xfrm>
            <a:off x="3419856" y="1591056"/>
            <a:ext cx="2395728" cy="56692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5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Topology-Aware Automation</a:t>
            </a:r>
            <a:endParaRPr lang="en-US" sz="1350" dirty="0"/>
          </a:p>
        </p:txBody>
      </p:sp>
      <p:sp>
        <p:nvSpPr>
          <p:cNvPr id="11" name="Text 9"/>
          <p:cNvSpPr/>
          <p:nvPr/>
        </p:nvSpPr>
        <p:spPr>
          <a:xfrm>
            <a:off x="3419856" y="2011680"/>
            <a:ext cx="2395728" cy="23774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Graph-based chain detection and spatial-index derivation significantly reduce manual effort for contiguous segment batches and generative road fields.</a:t>
            </a:r>
            <a:endParaRPr lang="en-US" sz="1200" dirty="0"/>
          </a:p>
        </p:txBody>
      </p:sp>
      <p:sp>
        <p:nvSpPr>
          <p:cNvPr id="12" name="Shape 10"/>
          <p:cNvSpPr/>
          <p:nvPr/>
        </p:nvSpPr>
        <p:spPr>
          <a:xfrm>
            <a:off x="6217920" y="1463040"/>
            <a:ext cx="2651760" cy="3154680"/>
          </a:xfrm>
          <a:prstGeom prst="rect">
            <a:avLst/>
          </a:prstGeom>
          <a:solidFill>
            <a:srgbClr val="243B6E"/>
          </a:solidFill>
          <a:ln w="12700">
            <a:solidFill>
              <a:srgbClr val="243B6E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3" name="Shape 11"/>
          <p:cNvSpPr/>
          <p:nvPr/>
        </p:nvSpPr>
        <p:spPr>
          <a:xfrm>
            <a:off x="6217920" y="1463040"/>
            <a:ext cx="2651760" cy="54864"/>
          </a:xfrm>
          <a:prstGeom prst="rect">
            <a:avLst/>
          </a:prstGeom>
          <a:solidFill>
            <a:srgbClr val="F59E0B"/>
          </a:solidFill>
          <a:ln w="12700">
            <a:solidFill>
              <a:srgbClr val="F59E0B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4" name="Text 12"/>
          <p:cNvSpPr/>
          <p:nvPr/>
        </p:nvSpPr>
        <p:spPr>
          <a:xfrm>
            <a:off x="6345936" y="1591056"/>
            <a:ext cx="2395728" cy="56692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5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Extensible Architecture</a:t>
            </a:r>
            <a:endParaRPr lang="en-US" sz="1350" dirty="0"/>
          </a:p>
        </p:txBody>
      </p:sp>
      <p:sp>
        <p:nvSpPr>
          <p:cNvPr id="15" name="Text 13"/>
          <p:cNvSpPr/>
          <p:nvPr/>
        </p:nvSpPr>
        <p:spPr>
          <a:xfrm>
            <a:off x="6345936" y="2011680"/>
            <a:ext cx="2395728" cy="23774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SSOT design, modular packages, and the Processing framework stub provide a solid base for cross-field validation and future headless batch auditing.</a:t>
            </a:r>
            <a:endParaRPr lang="en-US" sz="1200" dirty="0"/>
          </a:p>
        </p:txBody>
      </p:sp>
      <p:sp>
        <p:nvSpPr>
          <p:cNvPr id="16" name="Text 14"/>
          <p:cNvSpPr/>
          <p:nvPr/>
        </p:nvSpPr>
        <p:spPr>
          <a:xfrm>
            <a:off x="457200" y="4800600"/>
            <a:ext cx="8229600" cy="2560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0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Nataly Alejandra Sarmiento Ospina  ·  Geoinformatics Engineering  ·  Politecnico di Milano  ·  2025–2026</a:t>
            </a:r>
            <a:endParaRPr lang="en-US" sz="1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256032"/>
            <a:ext cx="822960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3000" b="1" dirty="0">
                <a:solidFill>
                  <a:srgbClr val="1B3A6B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Problem &amp; Context</a:t>
            </a:r>
            <a:endParaRPr lang="en-US" sz="3000" dirty="0"/>
          </a:p>
        </p:txBody>
      </p:sp>
      <p:sp>
        <p:nvSpPr>
          <p:cNvPr id="3" name="Shape 1"/>
          <p:cNvSpPr/>
          <p:nvPr/>
        </p:nvSpPr>
        <p:spPr>
          <a:xfrm>
            <a:off x="457200" y="914400"/>
            <a:ext cx="8229600" cy="36576"/>
          </a:xfrm>
          <a:prstGeom prst="rect">
            <a:avLst/>
          </a:prstGeom>
          <a:solidFill>
            <a:srgbClr val="EEF2FF"/>
          </a:solidFill>
          <a:ln w="12700">
            <a:solidFill>
              <a:srgbClr val="EEF2F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4" name="Shape 2"/>
          <p:cNvSpPr/>
          <p:nvPr/>
        </p:nvSpPr>
        <p:spPr>
          <a:xfrm>
            <a:off x="365760" y="1051560"/>
            <a:ext cx="3931920" cy="3474720"/>
          </a:xfrm>
          <a:prstGeom prst="rect">
            <a:avLst/>
          </a:prstGeom>
          <a:solidFill>
            <a:srgbClr val="EEF2FF"/>
          </a:solidFill>
          <a:ln w="12700">
            <a:solidFill>
              <a:srgbClr val="EEF2F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5" name="Shape 3"/>
          <p:cNvSpPr/>
          <p:nvPr/>
        </p:nvSpPr>
        <p:spPr>
          <a:xfrm>
            <a:off x="365760" y="1051560"/>
            <a:ext cx="91440" cy="3474720"/>
          </a:xfrm>
          <a:prstGeom prst="rect">
            <a:avLst/>
          </a:prstGeom>
          <a:solidFill>
            <a:srgbClr val="1B3A6B"/>
          </a:solidFill>
          <a:ln w="12700">
            <a:solidFill>
              <a:srgbClr val="1B3A6B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6" name="Text 4"/>
          <p:cNvSpPr/>
          <p:nvPr/>
        </p:nvSpPr>
        <p:spPr>
          <a:xfrm>
            <a:off x="594360" y="1170432"/>
            <a:ext cx="356616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500" b="1" dirty="0">
                <a:solidFill>
                  <a:srgbClr val="1B3A6B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The Challenge</a:t>
            </a:r>
            <a:endParaRPr lang="en-US" sz="1500" dirty="0"/>
          </a:p>
        </p:txBody>
      </p:sp>
      <p:sp>
        <p:nvSpPr>
          <p:cNvPr id="7" name="Text 5"/>
          <p:cNvSpPr/>
          <p:nvPr/>
        </p:nvSpPr>
        <p:spPr>
          <a:xfrm>
            <a:off x="594360" y="1609344"/>
            <a:ext cx="3566160" cy="2743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342900" indent="-342900">
              <a:buSzPct val="100000"/>
              <a:buChar char="•"/>
            </a:pPr>
            <a:r>
              <a:rPr lang="en-US" sz="1300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Colombian standard requires 17 structured fields per road arc</a:t>
            </a:r>
            <a:endParaRPr lang="en-US" sz="1300" dirty="0"/>
          </a:p>
          <a:p>
            <a:pPr marL="342900" indent="-342900">
              <a:buSzPct val="100000"/>
              <a:buChar char="•"/>
            </a:pPr>
            <a:r>
              <a:rPr lang="en-US" sz="1300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Legacy GeoPackage/Shapefile datasets use inconsistent field names</a:t>
            </a:r>
            <a:endParaRPr lang="en-US" sz="1300" dirty="0"/>
          </a:p>
          <a:p>
            <a:pPr marL="342900" indent="-342900">
              <a:buSzPct val="100000"/>
              <a:buChar char="•"/>
            </a:pPr>
            <a:r>
              <a:rPr lang="en-US" sz="1300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Standard QGIS forms lack specific validation and controlled vocabularies</a:t>
            </a:r>
            <a:endParaRPr lang="en-US" sz="1300" dirty="0"/>
          </a:p>
          <a:p>
            <a:pPr marL="342900" indent="-342900">
              <a:buSzPct val="100000"/>
              <a:buChar char="•"/>
            </a:pPr>
            <a:r>
              <a:rPr lang="en-US" sz="1300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No built-in tool for propagating values across topologically contiguous segments</a:t>
            </a:r>
            <a:endParaRPr lang="en-US" sz="1300" dirty="0"/>
          </a:p>
        </p:txBody>
      </p:sp>
      <p:sp>
        <p:nvSpPr>
          <p:cNvPr id="8" name="Shape 6"/>
          <p:cNvSpPr/>
          <p:nvPr/>
        </p:nvSpPr>
        <p:spPr>
          <a:xfrm>
            <a:off x="4846320" y="1051560"/>
            <a:ext cx="3931920" cy="3474720"/>
          </a:xfrm>
          <a:prstGeom prst="rect">
            <a:avLst/>
          </a:prstGeom>
          <a:solidFill>
            <a:srgbClr val="EEF2FF"/>
          </a:solidFill>
          <a:ln w="12700">
            <a:solidFill>
              <a:srgbClr val="EEF2F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9" name="Shape 7"/>
          <p:cNvSpPr/>
          <p:nvPr/>
        </p:nvSpPr>
        <p:spPr>
          <a:xfrm>
            <a:off x="4846320" y="1051560"/>
            <a:ext cx="91440" cy="3474720"/>
          </a:xfrm>
          <a:prstGeom prst="rect">
            <a:avLst/>
          </a:prstGeom>
          <a:solidFill>
            <a:srgbClr val="F59E0B"/>
          </a:solidFill>
          <a:ln w="12700">
            <a:solidFill>
              <a:srgbClr val="F59E0B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0" name="Text 8"/>
          <p:cNvSpPr/>
          <p:nvPr/>
        </p:nvSpPr>
        <p:spPr>
          <a:xfrm>
            <a:off x="5074920" y="1170432"/>
            <a:ext cx="356616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500" b="1" dirty="0">
                <a:solidFill>
                  <a:srgbClr val="1B3A6B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The VIAL Standard</a:t>
            </a:r>
            <a:endParaRPr lang="en-US" sz="1500" dirty="0"/>
          </a:p>
        </p:txBody>
      </p:sp>
      <p:sp>
        <p:nvSpPr>
          <p:cNvPr id="11" name="Text 9"/>
          <p:cNvSpPr/>
          <p:nvPr/>
        </p:nvSpPr>
        <p:spPr>
          <a:xfrm>
            <a:off x="5074920" y="1609344"/>
            <a:ext cx="3566160" cy="2743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342900" indent="-342900">
              <a:buSzPct val="100000"/>
              <a:buChar char="•"/>
            </a:pPr>
            <a:r>
              <a:rPr lang="en-US" sz="1300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Defined by IGAC — Instituto Geográfico Agustín Codazzi</a:t>
            </a:r>
            <a:endParaRPr lang="en-US" sz="1300" dirty="0"/>
          </a:p>
          <a:p>
            <a:pPr marL="342900" indent="-342900">
              <a:buSzPct val="100000"/>
              <a:buChar char="•"/>
            </a:pPr>
            <a:r>
              <a:rPr lang="en-US" sz="1300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Encodes road identity: tipo_via + principal number + quadrant + generative road</a:t>
            </a:r>
            <a:endParaRPr lang="en-US" sz="1300" dirty="0"/>
          </a:p>
          <a:p>
            <a:pPr marL="342900" indent="-342900">
              <a:buSzPct val="100000"/>
              <a:buChar char="•"/>
            </a:pPr>
            <a:r>
              <a:rPr lang="en-US" sz="1300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Required for Colombia's Spatial Data Infrastructure (ICDE) compliance</a:t>
            </a:r>
            <a:endParaRPr lang="en-US" sz="1300" dirty="0"/>
          </a:p>
          <a:p>
            <a:pPr marL="342900" indent="-342900">
              <a:buSzPct val="100000"/>
              <a:buChar char="•"/>
            </a:pPr>
            <a:r>
              <a:rPr lang="en-US" sz="1300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Aligned with ISO 19157 geographic data quality standard</a:t>
            </a:r>
            <a:endParaRPr lang="en-US" sz="13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256032"/>
            <a:ext cx="822960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3000" b="1" dirty="0">
                <a:solidFill>
                  <a:srgbClr val="1B3A6B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What the Plugin Does</a:t>
            </a:r>
            <a:endParaRPr lang="en-US" sz="3000" dirty="0"/>
          </a:p>
        </p:txBody>
      </p:sp>
      <p:sp>
        <p:nvSpPr>
          <p:cNvPr id="3" name="Shape 1"/>
          <p:cNvSpPr/>
          <p:nvPr/>
        </p:nvSpPr>
        <p:spPr>
          <a:xfrm>
            <a:off x="457200" y="914400"/>
            <a:ext cx="8229600" cy="36576"/>
          </a:xfrm>
          <a:prstGeom prst="rect">
            <a:avLst/>
          </a:prstGeom>
          <a:solidFill>
            <a:srgbClr val="EEF2FF"/>
          </a:solidFill>
          <a:ln w="12700">
            <a:solidFill>
              <a:srgbClr val="EEF2F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4" name="Shape 2"/>
          <p:cNvSpPr/>
          <p:nvPr/>
        </p:nvSpPr>
        <p:spPr>
          <a:xfrm>
            <a:off x="320040" y="1051560"/>
            <a:ext cx="2651760" cy="1691640"/>
          </a:xfrm>
          <a:prstGeom prst="rect">
            <a:avLst/>
          </a:prstGeom>
          <a:solidFill>
            <a:srgbClr val="EEF2FF"/>
          </a:solidFill>
          <a:ln w="12700">
            <a:solidFill>
              <a:srgbClr val="EEF2F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5" name="Shape 3"/>
          <p:cNvSpPr/>
          <p:nvPr/>
        </p:nvSpPr>
        <p:spPr>
          <a:xfrm>
            <a:off x="320040" y="1051560"/>
            <a:ext cx="2651760" cy="365760"/>
          </a:xfrm>
          <a:prstGeom prst="rect">
            <a:avLst/>
          </a:prstGeom>
          <a:solidFill>
            <a:srgbClr val="1B3A6B"/>
          </a:solidFill>
          <a:ln w="12700">
            <a:solidFill>
              <a:srgbClr val="1B3A6B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6" name="Text 4"/>
          <p:cNvSpPr/>
          <p:nvPr/>
        </p:nvSpPr>
        <p:spPr>
          <a:xfrm>
            <a:off x="429768" y="1106424"/>
            <a:ext cx="2432304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①  Field Mapping</a:t>
            </a:r>
            <a:endParaRPr lang="en-US" sz="1200" dirty="0"/>
          </a:p>
        </p:txBody>
      </p:sp>
      <p:sp>
        <p:nvSpPr>
          <p:cNvPr id="7" name="Text 5"/>
          <p:cNvSpPr/>
          <p:nvPr/>
        </p:nvSpPr>
        <p:spPr>
          <a:xfrm>
            <a:off x="429768" y="1490472"/>
            <a:ext cx="2432304" cy="11430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50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GUI-guided import of legacy attributes into the VIAL schema via QComboBox dialog</a:t>
            </a:r>
            <a:endParaRPr lang="en-US" sz="1150" dirty="0"/>
          </a:p>
        </p:txBody>
      </p:sp>
      <p:sp>
        <p:nvSpPr>
          <p:cNvPr id="8" name="Shape 6"/>
          <p:cNvSpPr/>
          <p:nvPr/>
        </p:nvSpPr>
        <p:spPr>
          <a:xfrm>
            <a:off x="3246120" y="1051560"/>
            <a:ext cx="2651760" cy="1691640"/>
          </a:xfrm>
          <a:prstGeom prst="rect">
            <a:avLst/>
          </a:prstGeom>
          <a:solidFill>
            <a:srgbClr val="EEF2FF"/>
          </a:solidFill>
          <a:ln w="12700">
            <a:solidFill>
              <a:srgbClr val="EEF2F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9" name="Shape 7"/>
          <p:cNvSpPr/>
          <p:nvPr/>
        </p:nvSpPr>
        <p:spPr>
          <a:xfrm>
            <a:off x="3246120" y="1051560"/>
            <a:ext cx="2651760" cy="365760"/>
          </a:xfrm>
          <a:prstGeom prst="rect">
            <a:avLst/>
          </a:prstGeom>
          <a:solidFill>
            <a:srgbClr val="3B82F6"/>
          </a:solidFill>
          <a:ln w="12700">
            <a:solidFill>
              <a:srgbClr val="3B82F6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0" name="Text 8"/>
          <p:cNvSpPr/>
          <p:nvPr/>
        </p:nvSpPr>
        <p:spPr>
          <a:xfrm>
            <a:off x="3355848" y="1106424"/>
            <a:ext cx="2432304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②  Inline Validation</a:t>
            </a:r>
            <a:endParaRPr lang="en-US" sz="1200" dirty="0"/>
          </a:p>
        </p:txBody>
      </p:sp>
      <p:sp>
        <p:nvSpPr>
          <p:cNvPr id="11" name="Text 9"/>
          <p:cNvSpPr/>
          <p:nvPr/>
        </p:nvSpPr>
        <p:spPr>
          <a:xfrm>
            <a:off x="3355848" y="1490472"/>
            <a:ext cx="2432304" cy="11430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50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Per-cell validators block invalid inputs; controlled vocabularies for tipo_via &amp; quadrant fields</a:t>
            </a:r>
            <a:endParaRPr lang="en-US" sz="1150" dirty="0"/>
          </a:p>
        </p:txBody>
      </p:sp>
      <p:sp>
        <p:nvSpPr>
          <p:cNvPr id="12" name="Shape 10"/>
          <p:cNvSpPr/>
          <p:nvPr/>
        </p:nvSpPr>
        <p:spPr>
          <a:xfrm>
            <a:off x="6172200" y="1051560"/>
            <a:ext cx="2651760" cy="1691640"/>
          </a:xfrm>
          <a:prstGeom prst="rect">
            <a:avLst/>
          </a:prstGeom>
          <a:solidFill>
            <a:srgbClr val="EEF2FF"/>
          </a:solidFill>
          <a:ln w="12700">
            <a:solidFill>
              <a:srgbClr val="EEF2F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3" name="Shape 11"/>
          <p:cNvSpPr/>
          <p:nvPr/>
        </p:nvSpPr>
        <p:spPr>
          <a:xfrm>
            <a:off x="6172200" y="1051560"/>
            <a:ext cx="2651760" cy="365760"/>
          </a:xfrm>
          <a:prstGeom prst="rect">
            <a:avLst/>
          </a:prstGeom>
          <a:solidFill>
            <a:srgbClr val="1B3A6B"/>
          </a:solidFill>
          <a:ln w="12700">
            <a:solidFill>
              <a:srgbClr val="1B3A6B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4" name="Text 12"/>
          <p:cNvSpPr/>
          <p:nvPr/>
        </p:nvSpPr>
        <p:spPr>
          <a:xfrm>
            <a:off x="6281928" y="1106424"/>
            <a:ext cx="2432304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③  Direction Normalization</a:t>
            </a:r>
            <a:endParaRPr lang="en-US" sz="1200" dirty="0"/>
          </a:p>
        </p:txBody>
      </p:sp>
      <p:sp>
        <p:nvSpPr>
          <p:cNvPr id="15" name="Text 13"/>
          <p:cNvSpPr/>
          <p:nvPr/>
        </p:nvSpPr>
        <p:spPr>
          <a:xfrm>
            <a:off x="6281928" y="1490472"/>
            <a:ext cx="2432304" cy="11430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50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Canonical W→E / S→N polyline orientation enforced across all arcs automatically</a:t>
            </a:r>
            <a:endParaRPr lang="en-US" sz="1150" dirty="0"/>
          </a:p>
        </p:txBody>
      </p:sp>
      <p:sp>
        <p:nvSpPr>
          <p:cNvPr id="16" name="Shape 14"/>
          <p:cNvSpPr/>
          <p:nvPr/>
        </p:nvSpPr>
        <p:spPr>
          <a:xfrm>
            <a:off x="320040" y="2880360"/>
            <a:ext cx="2651760" cy="1691640"/>
          </a:xfrm>
          <a:prstGeom prst="rect">
            <a:avLst/>
          </a:prstGeom>
          <a:solidFill>
            <a:srgbClr val="EEF2FF"/>
          </a:solidFill>
          <a:ln w="12700">
            <a:solidFill>
              <a:srgbClr val="EEF2F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7" name="Shape 15"/>
          <p:cNvSpPr/>
          <p:nvPr/>
        </p:nvSpPr>
        <p:spPr>
          <a:xfrm>
            <a:off x="320040" y="2880360"/>
            <a:ext cx="2651760" cy="365760"/>
          </a:xfrm>
          <a:prstGeom prst="rect">
            <a:avLst/>
          </a:prstGeom>
          <a:solidFill>
            <a:srgbClr val="1B3A6B"/>
          </a:solidFill>
          <a:ln w="12700">
            <a:solidFill>
              <a:srgbClr val="1B3A6B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8" name="Text 16"/>
          <p:cNvSpPr/>
          <p:nvPr/>
        </p:nvSpPr>
        <p:spPr>
          <a:xfrm>
            <a:off x="429768" y="2935224"/>
            <a:ext cx="2432304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④  Chain Detection</a:t>
            </a:r>
            <a:endParaRPr lang="en-US" sz="1200" dirty="0"/>
          </a:p>
        </p:txBody>
      </p:sp>
      <p:sp>
        <p:nvSpPr>
          <p:cNvPr id="19" name="Text 17"/>
          <p:cNvSpPr/>
          <p:nvPr/>
        </p:nvSpPr>
        <p:spPr>
          <a:xfrm>
            <a:off x="429768" y="3319272"/>
            <a:ext cx="2432304" cy="11430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50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Graph-based BFS grouping of co-linear contiguous segments by angular alignment (δ ≤ 15°)</a:t>
            </a:r>
            <a:endParaRPr lang="en-US" sz="1150" dirty="0"/>
          </a:p>
        </p:txBody>
      </p:sp>
      <p:sp>
        <p:nvSpPr>
          <p:cNvPr id="20" name="Shape 18"/>
          <p:cNvSpPr/>
          <p:nvPr/>
        </p:nvSpPr>
        <p:spPr>
          <a:xfrm>
            <a:off x="3246120" y="2880360"/>
            <a:ext cx="2651760" cy="1691640"/>
          </a:xfrm>
          <a:prstGeom prst="rect">
            <a:avLst/>
          </a:prstGeom>
          <a:solidFill>
            <a:srgbClr val="EEF2FF"/>
          </a:solidFill>
          <a:ln w="12700">
            <a:solidFill>
              <a:srgbClr val="EEF2F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1" name="Shape 19"/>
          <p:cNvSpPr/>
          <p:nvPr/>
        </p:nvSpPr>
        <p:spPr>
          <a:xfrm>
            <a:off x="3246120" y="2880360"/>
            <a:ext cx="2651760" cy="365760"/>
          </a:xfrm>
          <a:prstGeom prst="rect">
            <a:avLst/>
          </a:prstGeom>
          <a:solidFill>
            <a:srgbClr val="3B82F6"/>
          </a:solidFill>
          <a:ln w="12700">
            <a:solidFill>
              <a:srgbClr val="3B82F6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2" name="Text 20"/>
          <p:cNvSpPr/>
          <p:nvPr/>
        </p:nvSpPr>
        <p:spPr>
          <a:xfrm>
            <a:off x="3355848" y="2935224"/>
            <a:ext cx="2432304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⑤  Generative Road Derivation</a:t>
            </a:r>
            <a:endParaRPr lang="en-US" sz="1200" dirty="0"/>
          </a:p>
        </p:txBody>
      </p:sp>
      <p:sp>
        <p:nvSpPr>
          <p:cNvPr id="23" name="Text 21"/>
          <p:cNvSpPr/>
          <p:nvPr/>
        </p:nvSpPr>
        <p:spPr>
          <a:xfrm>
            <a:off x="3355848" y="3319272"/>
            <a:ext cx="2432304" cy="11430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50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Spatial index + perpendicularity ranking auto-fills num_generadora and related fields</a:t>
            </a:r>
            <a:endParaRPr lang="en-US" sz="1150" dirty="0"/>
          </a:p>
        </p:txBody>
      </p:sp>
      <p:sp>
        <p:nvSpPr>
          <p:cNvPr id="24" name="Shape 22"/>
          <p:cNvSpPr/>
          <p:nvPr/>
        </p:nvSpPr>
        <p:spPr>
          <a:xfrm>
            <a:off x="6172200" y="2880360"/>
            <a:ext cx="2651760" cy="1691640"/>
          </a:xfrm>
          <a:prstGeom prst="rect">
            <a:avLst/>
          </a:prstGeom>
          <a:solidFill>
            <a:srgbClr val="EEF2FF"/>
          </a:solidFill>
          <a:ln w="12700">
            <a:solidFill>
              <a:srgbClr val="EEF2F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5" name="Shape 23"/>
          <p:cNvSpPr/>
          <p:nvPr/>
        </p:nvSpPr>
        <p:spPr>
          <a:xfrm>
            <a:off x="6172200" y="2880360"/>
            <a:ext cx="2651760" cy="365760"/>
          </a:xfrm>
          <a:prstGeom prst="rect">
            <a:avLst/>
          </a:prstGeom>
          <a:solidFill>
            <a:srgbClr val="1B3A6B"/>
          </a:solidFill>
          <a:ln w="12700">
            <a:solidFill>
              <a:srgbClr val="1B3A6B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6" name="Text 24"/>
          <p:cNvSpPr/>
          <p:nvPr/>
        </p:nvSpPr>
        <p:spPr>
          <a:xfrm>
            <a:off x="6281928" y="2935224"/>
            <a:ext cx="2432304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⑥  Audit Trail</a:t>
            </a:r>
            <a:endParaRPr lang="en-US" sz="1200" dirty="0"/>
          </a:p>
        </p:txBody>
      </p:sp>
      <p:sp>
        <p:nvSpPr>
          <p:cNvPr id="27" name="Text 25"/>
          <p:cNvSpPr/>
          <p:nvPr/>
        </p:nvSpPr>
        <p:spPr>
          <a:xfrm>
            <a:off x="6281928" y="3319272"/>
            <a:ext cx="2432304" cy="11430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50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Full JSON naming snapshots in historico_nom + UTC ISO 8601 timestamps on every write</a:t>
            </a:r>
            <a:endParaRPr lang="en-US" sz="115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256032"/>
            <a:ext cx="822960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3000" b="1" dirty="0">
                <a:solidFill>
                  <a:srgbClr val="1B3A6B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System Architecture</a:t>
            </a:r>
            <a:endParaRPr lang="en-US" sz="3000" dirty="0"/>
          </a:p>
        </p:txBody>
      </p:sp>
      <p:sp>
        <p:nvSpPr>
          <p:cNvPr id="3" name="Shape 1"/>
          <p:cNvSpPr/>
          <p:nvPr/>
        </p:nvSpPr>
        <p:spPr>
          <a:xfrm>
            <a:off x="457200" y="914400"/>
            <a:ext cx="8229600" cy="36576"/>
          </a:xfrm>
          <a:prstGeom prst="rect">
            <a:avLst/>
          </a:prstGeom>
          <a:solidFill>
            <a:srgbClr val="EEF2FF"/>
          </a:solidFill>
          <a:ln w="12700">
            <a:solidFill>
              <a:srgbClr val="EEF2F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4" name="Shape 2"/>
          <p:cNvSpPr/>
          <p:nvPr/>
        </p:nvSpPr>
        <p:spPr>
          <a:xfrm>
            <a:off x="365760" y="1097280"/>
            <a:ext cx="2286000" cy="1097280"/>
          </a:xfrm>
          <a:prstGeom prst="rect">
            <a:avLst/>
          </a:prstGeom>
          <a:solidFill>
            <a:srgbClr val="334155"/>
          </a:solidFill>
          <a:ln w="12700">
            <a:solidFill>
              <a:srgbClr val="334155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5" name="Text 3"/>
          <p:cNvSpPr/>
          <p:nvPr/>
        </p:nvSpPr>
        <p:spPr>
          <a:xfrm>
            <a:off x="475488" y="1170432"/>
            <a:ext cx="2066544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__init__.py</a:t>
            </a:r>
            <a:endParaRPr lang="en-US" sz="1300" dirty="0"/>
          </a:p>
        </p:txBody>
      </p:sp>
      <p:sp>
        <p:nvSpPr>
          <p:cNvPr id="6" name="Text 4"/>
          <p:cNvSpPr/>
          <p:nvPr/>
        </p:nvSpPr>
        <p:spPr>
          <a:xfrm>
            <a:off x="475488" y="1554480"/>
            <a:ext cx="2066544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QGIS entry point</a:t>
            </a:r>
            <a:endParaRPr lang="en-US" sz="1100" dirty="0"/>
          </a:p>
          <a:p>
            <a:pPr marL="0" indent="0">
              <a:buNone/>
            </a:pPr>
            <a:r>
              <a:rPr lang="en-US" sz="11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classFactory(iface)</a:t>
            </a:r>
            <a:endParaRPr lang="en-US" sz="1100" dirty="0"/>
          </a:p>
        </p:txBody>
      </p:sp>
      <p:sp>
        <p:nvSpPr>
          <p:cNvPr id="7" name="Shape 5"/>
          <p:cNvSpPr/>
          <p:nvPr/>
        </p:nvSpPr>
        <p:spPr>
          <a:xfrm>
            <a:off x="3108960" y="1097280"/>
            <a:ext cx="2926080" cy="1097280"/>
          </a:xfrm>
          <a:prstGeom prst="rect">
            <a:avLst/>
          </a:prstGeom>
          <a:solidFill>
            <a:srgbClr val="1B3A6B"/>
          </a:solidFill>
          <a:ln w="12700">
            <a:solidFill>
              <a:srgbClr val="1B3A6B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8" name="Text 6"/>
          <p:cNvSpPr/>
          <p:nvPr/>
        </p:nvSpPr>
        <p:spPr>
          <a:xfrm>
            <a:off x="3218688" y="1170432"/>
            <a:ext cx="2706624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plugin.py</a:t>
            </a:r>
            <a:endParaRPr lang="en-US" sz="1300" dirty="0"/>
          </a:p>
        </p:txBody>
      </p:sp>
      <p:sp>
        <p:nvSpPr>
          <p:cNvPr id="9" name="Text 7"/>
          <p:cNvSpPr/>
          <p:nvPr/>
        </p:nvSpPr>
        <p:spPr>
          <a:xfrm>
            <a:off x="3218688" y="1554480"/>
            <a:ext cx="2706624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Lifecycle &amp; Orchestration</a:t>
            </a:r>
            <a:endParaRPr lang="en-US" sz="1100" dirty="0"/>
          </a:p>
          <a:p>
            <a:pPr marL="0" indent="0">
              <a:buNone/>
            </a:pPr>
            <a:r>
              <a:rPr lang="en-US" sz="11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initGui · run_attr_editor_flow · unload</a:t>
            </a:r>
            <a:endParaRPr lang="en-US" sz="1100" dirty="0"/>
          </a:p>
        </p:txBody>
      </p:sp>
      <p:sp>
        <p:nvSpPr>
          <p:cNvPr id="10" name="Shape 8"/>
          <p:cNvSpPr/>
          <p:nvPr/>
        </p:nvSpPr>
        <p:spPr>
          <a:xfrm>
            <a:off x="2670048" y="1664208"/>
            <a:ext cx="420624" cy="0"/>
          </a:xfrm>
          <a:prstGeom prst="line">
            <a:avLst/>
          </a:prstGeom>
          <a:noFill/>
          <a:ln w="38100">
            <a:solidFill>
              <a:srgbClr val="334155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1" name="Shape 9"/>
          <p:cNvSpPr/>
          <p:nvPr/>
        </p:nvSpPr>
        <p:spPr>
          <a:xfrm>
            <a:off x="365760" y="2514600"/>
            <a:ext cx="2834640" cy="1280160"/>
          </a:xfrm>
          <a:prstGeom prst="rect">
            <a:avLst/>
          </a:prstGeom>
          <a:solidFill>
            <a:srgbClr val="3B82F6"/>
          </a:solidFill>
          <a:ln w="12700">
            <a:solidFill>
              <a:srgbClr val="3B82F6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2" name="Text 10"/>
          <p:cNvSpPr/>
          <p:nvPr/>
        </p:nvSpPr>
        <p:spPr>
          <a:xfrm>
            <a:off x="475488" y="2587752"/>
            <a:ext cx="2615184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attr_editor_core/</a:t>
            </a:r>
            <a:endParaRPr lang="en-US" sz="1300" dirty="0"/>
          </a:p>
        </p:txBody>
      </p:sp>
      <p:sp>
        <p:nvSpPr>
          <p:cNvPr id="13" name="Text 11"/>
          <p:cNvSpPr/>
          <p:nvPr/>
        </p:nvSpPr>
        <p:spPr>
          <a:xfrm>
            <a:off x="475488" y="2962656"/>
            <a:ext cx="2615184" cy="7132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core.py  ·  editor_dock.py</a:t>
            </a:r>
            <a:endParaRPr lang="en-US" sz="1050" dirty="0"/>
          </a:p>
          <a:p>
            <a:pPr marL="0" indent="0">
              <a:buNone/>
            </a:pPr>
            <a:r>
              <a:rPr lang="en-US" sz="105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vial_reglas.py  ·  mapping_dialog.py</a:t>
            </a:r>
            <a:endParaRPr lang="en-US" sz="1050" dirty="0"/>
          </a:p>
          <a:p>
            <a:pPr marL="0" indent="0">
              <a:buNone/>
            </a:pPr>
            <a:r>
              <a:rPr lang="en-US" sz="105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Field schema, validation, UI dock</a:t>
            </a:r>
            <a:endParaRPr lang="en-US" sz="1050" dirty="0"/>
          </a:p>
        </p:txBody>
      </p:sp>
      <p:sp>
        <p:nvSpPr>
          <p:cNvPr id="14" name="Shape 12"/>
          <p:cNvSpPr/>
          <p:nvPr/>
        </p:nvSpPr>
        <p:spPr>
          <a:xfrm>
            <a:off x="3383280" y="2514600"/>
            <a:ext cx="2560320" cy="1280160"/>
          </a:xfrm>
          <a:prstGeom prst="rect">
            <a:avLst/>
          </a:prstGeom>
          <a:solidFill>
            <a:srgbClr val="3B82F6"/>
          </a:solidFill>
          <a:ln w="12700">
            <a:solidFill>
              <a:srgbClr val="3B82F6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5" name="Text 13"/>
          <p:cNvSpPr/>
          <p:nvPr/>
        </p:nvSpPr>
        <p:spPr>
          <a:xfrm>
            <a:off x="3493008" y="2587752"/>
            <a:ext cx="2340864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utils_common/</a:t>
            </a:r>
            <a:endParaRPr lang="en-US" sz="1300" dirty="0"/>
          </a:p>
        </p:txBody>
      </p:sp>
      <p:sp>
        <p:nvSpPr>
          <p:cNvPr id="16" name="Text 14"/>
          <p:cNvSpPr/>
          <p:nvPr/>
        </p:nvSpPr>
        <p:spPr>
          <a:xfrm>
            <a:off x="3493008" y="2962656"/>
            <a:ext cx="2340864" cy="7132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road_chain_merger.py</a:t>
            </a:r>
            <a:endParaRPr lang="en-US" sz="1050" dirty="0"/>
          </a:p>
          <a:p>
            <a:pPr marL="0" indent="0">
              <a:buNone/>
            </a:pPr>
            <a:r>
              <a:rPr lang="en-US" sz="105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Chain detection &amp; line dissolution</a:t>
            </a:r>
            <a:endParaRPr lang="en-US" sz="1050" dirty="0"/>
          </a:p>
          <a:p>
            <a:pPr marL="0" indent="0">
              <a:buNone/>
            </a:pPr>
            <a:r>
              <a:rPr lang="en-US" sz="105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Geometric pipeline utilities</a:t>
            </a:r>
            <a:endParaRPr lang="en-US" sz="1050" dirty="0"/>
          </a:p>
        </p:txBody>
      </p:sp>
      <p:sp>
        <p:nvSpPr>
          <p:cNvPr id="17" name="Shape 15"/>
          <p:cNvSpPr/>
          <p:nvPr/>
        </p:nvSpPr>
        <p:spPr>
          <a:xfrm>
            <a:off x="6172200" y="2514600"/>
            <a:ext cx="2468880" cy="1280160"/>
          </a:xfrm>
          <a:prstGeom prst="rect">
            <a:avLst/>
          </a:prstGeom>
          <a:solidFill>
            <a:srgbClr val="334155"/>
          </a:solidFill>
          <a:ln w="12700">
            <a:solidFill>
              <a:srgbClr val="334155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8" name="Text 16"/>
          <p:cNvSpPr/>
          <p:nvPr/>
        </p:nvSpPr>
        <p:spPr>
          <a:xfrm>
            <a:off x="6281928" y="2587752"/>
            <a:ext cx="2249424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processing/</a:t>
            </a:r>
            <a:endParaRPr lang="en-US" sz="1300" dirty="0"/>
          </a:p>
        </p:txBody>
      </p:sp>
      <p:sp>
        <p:nvSpPr>
          <p:cNvPr id="19" name="Text 17"/>
          <p:cNvSpPr/>
          <p:nvPr/>
        </p:nvSpPr>
        <p:spPr>
          <a:xfrm>
            <a:off x="6281928" y="2962656"/>
            <a:ext cx="2249424" cy="7132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provider.py  ·  alg_tool_two.py</a:t>
            </a:r>
            <a:endParaRPr lang="en-US" sz="1050" dirty="0"/>
          </a:p>
          <a:p>
            <a:pPr marL="0" indent="0">
              <a:buNone/>
            </a:pPr>
            <a:r>
              <a:rPr lang="en-US" sz="105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QGIS Processing framework</a:t>
            </a:r>
            <a:endParaRPr lang="en-US" sz="1050" dirty="0"/>
          </a:p>
          <a:p>
            <a:pPr marL="0" indent="0">
              <a:buNone/>
            </a:pPr>
            <a:r>
              <a:rPr lang="en-US" sz="105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Provider &amp; algorithm stubs</a:t>
            </a:r>
            <a:endParaRPr lang="en-US" sz="1050" dirty="0"/>
          </a:p>
        </p:txBody>
      </p:sp>
      <p:sp>
        <p:nvSpPr>
          <p:cNvPr id="20" name="Shape 18"/>
          <p:cNvSpPr/>
          <p:nvPr/>
        </p:nvSpPr>
        <p:spPr>
          <a:xfrm>
            <a:off x="3474720" y="2212848"/>
            <a:ext cx="0" cy="283464"/>
          </a:xfrm>
          <a:prstGeom prst="line">
            <a:avLst/>
          </a:prstGeom>
          <a:noFill/>
          <a:ln w="25400">
            <a:solidFill>
              <a:srgbClr val="64748B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1" name="Shape 19"/>
          <p:cNvSpPr/>
          <p:nvPr/>
        </p:nvSpPr>
        <p:spPr>
          <a:xfrm>
            <a:off x="4572000" y="2212848"/>
            <a:ext cx="0" cy="283464"/>
          </a:xfrm>
          <a:prstGeom prst="line">
            <a:avLst/>
          </a:prstGeom>
          <a:noFill/>
          <a:ln w="25400">
            <a:solidFill>
              <a:srgbClr val="64748B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2" name="Shape 20"/>
          <p:cNvSpPr/>
          <p:nvPr/>
        </p:nvSpPr>
        <p:spPr>
          <a:xfrm>
            <a:off x="365760" y="3977640"/>
            <a:ext cx="8412480" cy="822960"/>
          </a:xfrm>
          <a:prstGeom prst="rect">
            <a:avLst/>
          </a:prstGeom>
          <a:solidFill>
            <a:srgbClr val="FEF3C7"/>
          </a:solidFill>
          <a:ln w="12700">
            <a:solidFill>
              <a:srgbClr val="FEF3C7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3" name="Shape 21"/>
          <p:cNvSpPr/>
          <p:nvPr/>
        </p:nvSpPr>
        <p:spPr>
          <a:xfrm>
            <a:off x="365760" y="3977640"/>
            <a:ext cx="73152" cy="822960"/>
          </a:xfrm>
          <a:prstGeom prst="rect">
            <a:avLst/>
          </a:prstGeom>
          <a:solidFill>
            <a:srgbClr val="F59E0B"/>
          </a:solidFill>
          <a:ln w="12700">
            <a:solidFill>
              <a:srgbClr val="F59E0B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4" name="Text 22"/>
          <p:cNvSpPr/>
          <p:nvPr/>
        </p:nvSpPr>
        <p:spPr>
          <a:xfrm>
            <a:off x="566928" y="4041648"/>
            <a:ext cx="8046720" cy="69494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50" i="1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Single Source of Truth (SSOT): all schema definitions live in core.py and vial_reglas.py. Every UI component — dock, delegate, suggestions engine — consumes these definitions rather than duplicating them, preventing schema drift.</a:t>
            </a:r>
            <a:endParaRPr lang="en-US" sz="115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256032"/>
            <a:ext cx="822960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3000" b="1" dirty="0">
                <a:solidFill>
                  <a:srgbClr val="1B3A6B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Editing Session Workflow</a:t>
            </a:r>
            <a:endParaRPr lang="en-US" sz="3000" dirty="0"/>
          </a:p>
        </p:txBody>
      </p:sp>
      <p:sp>
        <p:nvSpPr>
          <p:cNvPr id="3" name="Shape 1"/>
          <p:cNvSpPr/>
          <p:nvPr/>
        </p:nvSpPr>
        <p:spPr>
          <a:xfrm>
            <a:off x="457200" y="914400"/>
            <a:ext cx="8229600" cy="36576"/>
          </a:xfrm>
          <a:prstGeom prst="rect">
            <a:avLst/>
          </a:prstGeom>
          <a:solidFill>
            <a:srgbClr val="EEF2FF"/>
          </a:solidFill>
          <a:ln w="12700">
            <a:solidFill>
              <a:srgbClr val="EEF2F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4" name="Shape 2"/>
          <p:cNvSpPr/>
          <p:nvPr/>
        </p:nvSpPr>
        <p:spPr>
          <a:xfrm>
            <a:off x="347472" y="1097280"/>
            <a:ext cx="1572768" cy="3291840"/>
          </a:xfrm>
          <a:prstGeom prst="rect">
            <a:avLst/>
          </a:prstGeom>
          <a:solidFill>
            <a:srgbClr val="1B3A6B"/>
          </a:solidFill>
          <a:ln w="12700">
            <a:solidFill>
              <a:srgbClr val="1B3A6B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5" name="Text 3"/>
          <p:cNvSpPr/>
          <p:nvPr/>
        </p:nvSpPr>
        <p:spPr>
          <a:xfrm>
            <a:off x="347472" y="1188720"/>
            <a:ext cx="1572768" cy="6583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3800" b="1" dirty="0">
                <a:solidFill>
                  <a:srgbClr val="CADCFC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1</a:t>
            </a:r>
            <a:endParaRPr lang="en-US" sz="3800" dirty="0"/>
          </a:p>
        </p:txBody>
      </p:sp>
      <p:sp>
        <p:nvSpPr>
          <p:cNvPr id="6" name="Text 4"/>
          <p:cNvSpPr/>
          <p:nvPr/>
        </p:nvSpPr>
        <p:spPr>
          <a:xfrm>
            <a:off x="420624" y="1965960"/>
            <a:ext cx="1426464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2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Field</a:t>
            </a:r>
            <a:endParaRPr lang="en-US" sz="1250" dirty="0"/>
          </a:p>
          <a:p>
            <a:pPr marL="0" indent="0" algn="ctr">
              <a:buNone/>
            </a:pPr>
            <a:r>
              <a:rPr lang="en-US" sz="12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Mapping</a:t>
            </a:r>
            <a:endParaRPr lang="en-US" sz="1250" dirty="0"/>
          </a:p>
        </p:txBody>
      </p:sp>
      <p:sp>
        <p:nvSpPr>
          <p:cNvPr id="7" name="Text 5"/>
          <p:cNvSpPr/>
          <p:nvPr/>
        </p:nvSpPr>
        <p:spPr>
          <a:xfrm>
            <a:off x="420624" y="2697480"/>
            <a:ext cx="1426464" cy="1508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1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Map legacy fields to targets via</a:t>
            </a:r>
            <a:endParaRPr lang="en-US" sz="1100" dirty="0"/>
          </a:p>
          <a:p>
            <a:pPr marL="0" indent="0" algn="ctr">
              <a:buNone/>
            </a:pPr>
            <a:r>
              <a:rPr lang="en-US" sz="11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GUI dialog (line layers only)</a:t>
            </a:r>
            <a:endParaRPr lang="en-US" sz="1100" dirty="0"/>
          </a:p>
        </p:txBody>
      </p:sp>
      <p:sp>
        <p:nvSpPr>
          <p:cNvPr id="8" name="Shape 6"/>
          <p:cNvSpPr/>
          <p:nvPr/>
        </p:nvSpPr>
        <p:spPr>
          <a:xfrm>
            <a:off x="1938528" y="2514600"/>
            <a:ext cx="109728" cy="0"/>
          </a:xfrm>
          <a:prstGeom prst="line">
            <a:avLst/>
          </a:prstGeom>
          <a:noFill/>
          <a:ln w="25400">
            <a:solidFill>
              <a:srgbClr val="64748B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9" name="Shape 7"/>
          <p:cNvSpPr/>
          <p:nvPr/>
        </p:nvSpPr>
        <p:spPr>
          <a:xfrm>
            <a:off x="2066544" y="1097280"/>
            <a:ext cx="1572768" cy="3291840"/>
          </a:xfrm>
          <a:prstGeom prst="rect">
            <a:avLst/>
          </a:prstGeom>
          <a:solidFill>
            <a:srgbClr val="3B82F6"/>
          </a:solidFill>
          <a:ln w="12700">
            <a:solidFill>
              <a:srgbClr val="3B82F6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0" name="Text 8"/>
          <p:cNvSpPr/>
          <p:nvPr/>
        </p:nvSpPr>
        <p:spPr>
          <a:xfrm>
            <a:off x="2066544" y="1188720"/>
            <a:ext cx="1572768" cy="6583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38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2</a:t>
            </a:r>
            <a:endParaRPr lang="en-US" sz="3800" dirty="0"/>
          </a:p>
        </p:txBody>
      </p:sp>
      <p:sp>
        <p:nvSpPr>
          <p:cNvPr id="11" name="Text 9"/>
          <p:cNvSpPr/>
          <p:nvPr/>
        </p:nvSpPr>
        <p:spPr>
          <a:xfrm>
            <a:off x="2139696" y="1965960"/>
            <a:ext cx="1426464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2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Schema</a:t>
            </a:r>
            <a:endParaRPr lang="en-US" sz="1250" dirty="0"/>
          </a:p>
          <a:p>
            <a:pPr marL="0" indent="0" algn="ctr">
              <a:buNone/>
            </a:pPr>
            <a:r>
              <a:rPr lang="en-US" sz="12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Creation</a:t>
            </a:r>
            <a:endParaRPr lang="en-US" sz="1250" dirty="0"/>
          </a:p>
        </p:txBody>
      </p:sp>
      <p:sp>
        <p:nvSpPr>
          <p:cNvPr id="12" name="Text 10"/>
          <p:cNvSpPr/>
          <p:nvPr/>
        </p:nvSpPr>
        <p:spPr>
          <a:xfrm>
            <a:off x="2139696" y="2697480"/>
            <a:ext cx="1426464" cy="1508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1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Ensure all 17 VIAL fields exist;</a:t>
            </a:r>
            <a:endParaRPr lang="en-US" sz="1100" dirty="0"/>
          </a:p>
          <a:p>
            <a:pPr marL="0" indent="0" algn="ctr">
              <a:buNone/>
            </a:pPr>
            <a:r>
              <a:rPr lang="en-US" sz="11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migrate historico_nom to TEXT</a:t>
            </a:r>
            <a:endParaRPr lang="en-US" sz="1100" dirty="0"/>
          </a:p>
        </p:txBody>
      </p:sp>
      <p:sp>
        <p:nvSpPr>
          <p:cNvPr id="13" name="Shape 11"/>
          <p:cNvSpPr/>
          <p:nvPr/>
        </p:nvSpPr>
        <p:spPr>
          <a:xfrm>
            <a:off x="3657600" y="2514600"/>
            <a:ext cx="109728" cy="0"/>
          </a:xfrm>
          <a:prstGeom prst="line">
            <a:avLst/>
          </a:prstGeom>
          <a:noFill/>
          <a:ln w="25400">
            <a:solidFill>
              <a:srgbClr val="64748B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4" name="Shape 12"/>
          <p:cNvSpPr/>
          <p:nvPr/>
        </p:nvSpPr>
        <p:spPr>
          <a:xfrm>
            <a:off x="3785616" y="1097280"/>
            <a:ext cx="1572768" cy="3291840"/>
          </a:xfrm>
          <a:prstGeom prst="rect">
            <a:avLst/>
          </a:prstGeom>
          <a:solidFill>
            <a:srgbClr val="1B3A6B"/>
          </a:solidFill>
          <a:ln w="12700">
            <a:solidFill>
              <a:srgbClr val="1B3A6B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5" name="Text 13"/>
          <p:cNvSpPr/>
          <p:nvPr/>
        </p:nvSpPr>
        <p:spPr>
          <a:xfrm>
            <a:off x="3785616" y="1188720"/>
            <a:ext cx="1572768" cy="6583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3800" b="1" dirty="0">
                <a:solidFill>
                  <a:srgbClr val="CADCFC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3</a:t>
            </a:r>
            <a:endParaRPr lang="en-US" sz="3800" dirty="0"/>
          </a:p>
        </p:txBody>
      </p:sp>
      <p:sp>
        <p:nvSpPr>
          <p:cNvPr id="16" name="Text 14"/>
          <p:cNvSpPr/>
          <p:nvPr/>
        </p:nvSpPr>
        <p:spPr>
          <a:xfrm>
            <a:off x="3858768" y="1965960"/>
            <a:ext cx="1426464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2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Value</a:t>
            </a:r>
            <a:endParaRPr lang="en-US" sz="1250" dirty="0"/>
          </a:p>
          <a:p>
            <a:pPr marL="0" indent="0" algn="ctr">
              <a:buNone/>
            </a:pPr>
            <a:r>
              <a:rPr lang="en-US" sz="12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Transfer</a:t>
            </a:r>
            <a:endParaRPr lang="en-US" sz="1250" dirty="0"/>
          </a:p>
        </p:txBody>
      </p:sp>
      <p:sp>
        <p:nvSpPr>
          <p:cNvPr id="17" name="Text 15"/>
          <p:cNvSpPr/>
          <p:nvPr/>
        </p:nvSpPr>
        <p:spPr>
          <a:xfrm>
            <a:off x="3858768" y="2697480"/>
            <a:ext cx="1426464" cy="1508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1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apply_field_mapping() — single</a:t>
            </a:r>
            <a:endParaRPr lang="en-US" sz="1100" dirty="0"/>
          </a:p>
          <a:p>
            <a:pPr marL="0" indent="0" algn="ctr">
              <a:buNone/>
            </a:pPr>
            <a:r>
              <a:rPr lang="en-US" sz="11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changeAttributeValues() per feature</a:t>
            </a:r>
            <a:endParaRPr lang="en-US" sz="1100" dirty="0"/>
          </a:p>
        </p:txBody>
      </p:sp>
      <p:sp>
        <p:nvSpPr>
          <p:cNvPr id="18" name="Shape 16"/>
          <p:cNvSpPr/>
          <p:nvPr/>
        </p:nvSpPr>
        <p:spPr>
          <a:xfrm>
            <a:off x="5376672" y="2514600"/>
            <a:ext cx="109728" cy="0"/>
          </a:xfrm>
          <a:prstGeom prst="line">
            <a:avLst/>
          </a:prstGeom>
          <a:noFill/>
          <a:ln w="25400">
            <a:solidFill>
              <a:srgbClr val="64748B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9" name="Shape 17"/>
          <p:cNvSpPr/>
          <p:nvPr/>
        </p:nvSpPr>
        <p:spPr>
          <a:xfrm>
            <a:off x="5504688" y="1097280"/>
            <a:ext cx="1572768" cy="3291840"/>
          </a:xfrm>
          <a:prstGeom prst="rect">
            <a:avLst/>
          </a:prstGeom>
          <a:solidFill>
            <a:srgbClr val="3B82F6"/>
          </a:solidFill>
          <a:ln w="12700">
            <a:solidFill>
              <a:srgbClr val="3B82F6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0" name="Text 18"/>
          <p:cNvSpPr/>
          <p:nvPr/>
        </p:nvSpPr>
        <p:spPr>
          <a:xfrm>
            <a:off x="5504688" y="1188720"/>
            <a:ext cx="1572768" cy="6583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38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4</a:t>
            </a:r>
            <a:endParaRPr lang="en-US" sz="3800" dirty="0"/>
          </a:p>
        </p:txBody>
      </p:sp>
      <p:sp>
        <p:nvSpPr>
          <p:cNvPr id="21" name="Text 19"/>
          <p:cNvSpPr/>
          <p:nvPr/>
        </p:nvSpPr>
        <p:spPr>
          <a:xfrm>
            <a:off x="5577840" y="1965960"/>
            <a:ext cx="1426464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2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Direction</a:t>
            </a:r>
            <a:endParaRPr lang="en-US" sz="1250" dirty="0"/>
          </a:p>
          <a:p>
            <a:pPr marL="0" indent="0" algn="ctr">
              <a:buNone/>
            </a:pPr>
            <a:r>
              <a:rPr lang="en-US" sz="12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Normalization</a:t>
            </a:r>
            <a:endParaRPr lang="en-US" sz="1250" dirty="0"/>
          </a:p>
        </p:txBody>
      </p:sp>
      <p:sp>
        <p:nvSpPr>
          <p:cNvPr id="22" name="Text 20"/>
          <p:cNvSpPr/>
          <p:nvPr/>
        </p:nvSpPr>
        <p:spPr>
          <a:xfrm>
            <a:off x="5577840" y="2697480"/>
            <a:ext cx="1426464" cy="1508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1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Orient polylines W→E</a:t>
            </a:r>
            <a:endParaRPr lang="en-US" sz="1100" dirty="0"/>
          </a:p>
          <a:p>
            <a:pPr marL="0" indent="0" algn="ctr">
              <a:buNone/>
            </a:pPr>
            <a:r>
              <a:rPr lang="en-US" sz="11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(S→N if same X coordinate)</a:t>
            </a:r>
            <a:endParaRPr lang="en-US" sz="1100" dirty="0"/>
          </a:p>
        </p:txBody>
      </p:sp>
      <p:sp>
        <p:nvSpPr>
          <p:cNvPr id="23" name="Shape 21"/>
          <p:cNvSpPr/>
          <p:nvPr/>
        </p:nvSpPr>
        <p:spPr>
          <a:xfrm>
            <a:off x="7095744" y="2514600"/>
            <a:ext cx="109728" cy="0"/>
          </a:xfrm>
          <a:prstGeom prst="line">
            <a:avLst/>
          </a:prstGeom>
          <a:noFill/>
          <a:ln w="25400">
            <a:solidFill>
              <a:srgbClr val="64748B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4" name="Shape 22"/>
          <p:cNvSpPr/>
          <p:nvPr/>
        </p:nvSpPr>
        <p:spPr>
          <a:xfrm>
            <a:off x="7223760" y="1097280"/>
            <a:ext cx="1572768" cy="3291840"/>
          </a:xfrm>
          <a:prstGeom prst="rect">
            <a:avLst/>
          </a:prstGeom>
          <a:solidFill>
            <a:srgbClr val="1B3A6B"/>
          </a:solidFill>
          <a:ln w="12700">
            <a:solidFill>
              <a:srgbClr val="1B3A6B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5" name="Text 23"/>
          <p:cNvSpPr/>
          <p:nvPr/>
        </p:nvSpPr>
        <p:spPr>
          <a:xfrm>
            <a:off x="7223760" y="1188720"/>
            <a:ext cx="1572768" cy="6583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3800" b="1" dirty="0">
                <a:solidFill>
                  <a:srgbClr val="CADCFC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5</a:t>
            </a:r>
            <a:endParaRPr lang="en-US" sz="3800" dirty="0"/>
          </a:p>
        </p:txBody>
      </p:sp>
      <p:sp>
        <p:nvSpPr>
          <p:cNvPr id="26" name="Text 24"/>
          <p:cNvSpPr/>
          <p:nvPr/>
        </p:nvSpPr>
        <p:spPr>
          <a:xfrm>
            <a:off x="7296912" y="1965960"/>
            <a:ext cx="1426464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2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Labels</a:t>
            </a:r>
            <a:endParaRPr lang="en-US" sz="1250" dirty="0"/>
          </a:p>
          <a:p>
            <a:pPr marL="0" indent="0" algn="ctr">
              <a:buNone/>
            </a:pPr>
            <a:r>
              <a:rPr lang="en-US" sz="12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+ Dock</a:t>
            </a:r>
            <a:endParaRPr lang="en-US" sz="1250" dirty="0"/>
          </a:p>
        </p:txBody>
      </p:sp>
      <p:sp>
        <p:nvSpPr>
          <p:cNvPr id="27" name="Text 25"/>
          <p:cNvSpPr/>
          <p:nvPr/>
        </p:nvSpPr>
        <p:spPr>
          <a:xfrm>
            <a:off x="7296912" y="2697480"/>
            <a:ext cx="1426464" cy="1508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1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Activate rule-based labels;</a:t>
            </a:r>
            <a:endParaRPr lang="en-US" sz="1100" dirty="0"/>
          </a:p>
          <a:p>
            <a:pPr marL="0" indent="0" algn="ctr">
              <a:buNone/>
            </a:pPr>
            <a:r>
              <a:rPr lang="en-US" sz="11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open AttrEditorDock</a:t>
            </a:r>
            <a:endParaRPr lang="en-US" sz="1100" dirty="0"/>
          </a:p>
        </p:txBody>
      </p:sp>
      <p:sp>
        <p:nvSpPr>
          <p:cNvPr id="28" name="Shape 26"/>
          <p:cNvSpPr/>
          <p:nvPr/>
        </p:nvSpPr>
        <p:spPr>
          <a:xfrm>
            <a:off x="347472" y="4626864"/>
            <a:ext cx="8449056" cy="384048"/>
          </a:xfrm>
          <a:prstGeom prst="rect">
            <a:avLst/>
          </a:prstGeom>
          <a:solidFill>
            <a:srgbClr val="EEF2FF"/>
          </a:solidFill>
          <a:ln w="12700">
            <a:solidFill>
              <a:srgbClr val="EEF2F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9" name="Text 27"/>
          <p:cNvSpPr/>
          <p:nvPr/>
        </p:nvSpPr>
        <p:spPr>
          <a:xfrm>
            <a:off x="502920" y="4663440"/>
            <a:ext cx="8229600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i="1" dirty="0">
                <a:solidFill>
                  <a:srgbClr val="3341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↩  Back-to-Mapping: dock rewinds the undo stack to the pre-mapping checkpoint and re-launches Step 1, preserving all other edits.</a:t>
            </a:r>
            <a:endParaRPr lang="en-US" sz="11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256032"/>
            <a:ext cx="822960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2800" b="1" dirty="0">
                <a:solidFill>
                  <a:srgbClr val="1B3A6B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VIAL Field Schema  — Key Fields</a:t>
            </a:r>
            <a:endParaRPr lang="en-US" sz="2800" dirty="0"/>
          </a:p>
        </p:txBody>
      </p:sp>
      <p:sp>
        <p:nvSpPr>
          <p:cNvPr id="3" name="Shape 1"/>
          <p:cNvSpPr/>
          <p:nvPr/>
        </p:nvSpPr>
        <p:spPr>
          <a:xfrm>
            <a:off x="457200" y="914400"/>
            <a:ext cx="8229600" cy="36576"/>
          </a:xfrm>
          <a:prstGeom prst="rect">
            <a:avLst/>
          </a:prstGeom>
          <a:solidFill>
            <a:srgbClr val="EEF2FF"/>
          </a:solidFill>
          <a:ln w="12700">
            <a:solidFill>
              <a:srgbClr val="EEF2F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graphicFrame>
        <p:nvGraphicFramePr>
          <p:cNvPr id="7" name="Table 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6859853"/>
              </p:ext>
            </p:extLst>
          </p:nvPr>
        </p:nvGraphicFramePr>
        <p:xfrm>
          <a:off x="320041" y="987552"/>
          <a:ext cx="3071111" cy="3840480"/>
        </p:xfrm>
        <a:graphic>
          <a:graphicData uri="http://schemas.openxmlformats.org/drawingml/2006/table">
            <a:tbl>
              <a:tblPr/>
              <a:tblGrid>
                <a:gridCol w="83658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28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0163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7432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7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Field Name</a:t>
                      </a:r>
                      <a:endParaRPr lang="en-US" sz="7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3A6B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7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Type</a:t>
                      </a:r>
                      <a:endParaRPr lang="en-US" sz="7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3A6B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700" b="1" dirty="0">
                          <a:solidFill>
                            <a:srgbClr val="FFFFFF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Description / Constraints</a:t>
                      </a:r>
                      <a:endParaRPr lang="en-US" sz="7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B3A6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700" b="1" dirty="0">
                          <a:solidFill>
                            <a:srgbClr val="1B3A6B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tipo_via</a:t>
                      </a:r>
                      <a:endParaRPr lang="en-US" sz="7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700" i="1" dirty="0">
                          <a:solidFill>
                            <a:srgbClr val="64748B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String</a:t>
                      </a:r>
                      <a:endParaRPr lang="en-US" sz="7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700" dirty="0">
                          <a:solidFill>
                            <a:srgbClr val="1E293B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Road type — CL, KR, DG, TV, AV, AC, AK, CT, VT, TR</a:t>
                      </a:r>
                      <a:endParaRPr lang="en-US" sz="7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700" b="1" dirty="0">
                          <a:solidFill>
                            <a:srgbClr val="1B3A6B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nombre_via</a:t>
                      </a:r>
                      <a:endParaRPr lang="en-US" sz="7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2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700" i="1" dirty="0">
                          <a:solidFill>
                            <a:srgbClr val="64748B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String</a:t>
                      </a:r>
                      <a:endParaRPr lang="en-US" sz="7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2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700" dirty="0">
                          <a:solidFill>
                            <a:srgbClr val="1E293B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Official road name</a:t>
                      </a:r>
                      <a:endParaRPr lang="en-US" sz="7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2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700" b="1" dirty="0">
                          <a:solidFill>
                            <a:srgbClr val="1B3A6B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numero_via</a:t>
                      </a:r>
                      <a:endParaRPr lang="en-US" sz="7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700" i="1" dirty="0">
                          <a:solidFill>
                            <a:srgbClr val="64748B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String</a:t>
                      </a:r>
                      <a:endParaRPr lang="en-US" sz="7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700" dirty="0">
                          <a:solidFill>
                            <a:srgbClr val="1E293B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Principal road number (integer + optional suffix)</a:t>
                      </a:r>
                      <a:endParaRPr lang="en-US" sz="7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700" b="1" dirty="0">
                          <a:solidFill>
                            <a:srgbClr val="1B3A6B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letra_principal</a:t>
                      </a:r>
                      <a:endParaRPr lang="en-US" sz="7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2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700" i="1" dirty="0">
                          <a:solidFill>
                            <a:srgbClr val="64748B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String</a:t>
                      </a:r>
                      <a:endParaRPr lang="en-US" sz="7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2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700" dirty="0">
                          <a:solidFill>
                            <a:srgbClr val="1E293B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Letter A–Z, excluding {E, S, W, Ñ} (Bogotá grid)</a:t>
                      </a:r>
                      <a:endParaRPr lang="en-US" sz="7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2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700" b="1" dirty="0">
                          <a:solidFill>
                            <a:srgbClr val="1B3A6B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prefijo_principal</a:t>
                      </a:r>
                      <a:endParaRPr lang="en-US" sz="7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700" i="1" dirty="0">
                          <a:solidFill>
                            <a:srgbClr val="64748B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String</a:t>
                      </a:r>
                      <a:endParaRPr lang="en-US" sz="7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700" dirty="0">
                          <a:solidFill>
                            <a:srgbClr val="1E293B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Street prefix</a:t>
                      </a:r>
                      <a:endParaRPr lang="en-US" sz="7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700" b="1" dirty="0">
                          <a:solidFill>
                            <a:srgbClr val="1B3A6B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cuadrante_principal</a:t>
                      </a:r>
                      <a:endParaRPr lang="en-US" sz="7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2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700" i="1" dirty="0">
                          <a:solidFill>
                            <a:srgbClr val="64748B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String</a:t>
                      </a:r>
                      <a:endParaRPr lang="en-US" sz="7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2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700" dirty="0">
                          <a:solidFill>
                            <a:srgbClr val="1E293B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Directional quadrant: N, S, E, W</a:t>
                      </a:r>
                      <a:endParaRPr lang="en-US" sz="7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2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700" b="1" dirty="0">
                          <a:solidFill>
                            <a:srgbClr val="1B3A6B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num_generadora</a:t>
                      </a:r>
                      <a:endParaRPr lang="en-US" sz="7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700" i="1" dirty="0">
                          <a:solidFill>
                            <a:srgbClr val="64748B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String</a:t>
                      </a:r>
                      <a:endParaRPr lang="en-US" sz="7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700" dirty="0">
                          <a:solidFill>
                            <a:srgbClr val="1E293B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Generative road number</a:t>
                      </a:r>
                      <a:endParaRPr lang="en-US" sz="7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700" b="1" dirty="0">
                          <a:solidFill>
                            <a:srgbClr val="1B3A6B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tipo_via_generadora</a:t>
                      </a:r>
                      <a:endParaRPr lang="en-US" sz="7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2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700" i="1" dirty="0">
                          <a:solidFill>
                            <a:srgbClr val="64748B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String</a:t>
                      </a:r>
                      <a:endParaRPr lang="en-US" sz="7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2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700" dirty="0">
                          <a:solidFill>
                            <a:srgbClr val="1E293B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Generative road type (same vocabulary)</a:t>
                      </a:r>
                      <a:endParaRPr lang="en-US" sz="7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2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700" b="1" dirty="0">
                          <a:solidFill>
                            <a:srgbClr val="1B3A6B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cuadrante_generadora</a:t>
                      </a:r>
                      <a:endParaRPr lang="en-US" sz="7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700" i="1" dirty="0">
                          <a:solidFill>
                            <a:srgbClr val="64748B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String</a:t>
                      </a:r>
                      <a:endParaRPr lang="en-US" sz="7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700" dirty="0">
                          <a:solidFill>
                            <a:srgbClr val="1E293B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Generative road directional quadrant</a:t>
                      </a:r>
                      <a:endParaRPr lang="en-US" sz="7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700" b="1" dirty="0">
                          <a:solidFill>
                            <a:srgbClr val="1B3A6B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acto_admin</a:t>
                      </a:r>
                      <a:endParaRPr lang="en-US" sz="7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2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700" i="1" dirty="0">
                          <a:solidFill>
                            <a:srgbClr val="64748B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String</a:t>
                      </a:r>
                      <a:endParaRPr lang="en-US" sz="7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2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700" dirty="0">
                          <a:solidFill>
                            <a:srgbClr val="1E293B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Legal instrument — DECRETO, ACUERDO, etc.</a:t>
                      </a:r>
                      <a:endParaRPr lang="en-US" sz="7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2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700" b="1" dirty="0">
                          <a:solidFill>
                            <a:srgbClr val="1B3A6B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historico_nom</a:t>
                      </a:r>
                      <a:endParaRPr lang="en-US" sz="7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700" i="1" dirty="0">
                          <a:solidFill>
                            <a:srgbClr val="64748B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TEXT</a:t>
                      </a:r>
                      <a:endParaRPr lang="en-US" sz="7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700" dirty="0">
                          <a:solidFill>
                            <a:srgbClr val="1E293B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JSON array of prior naming snapshots (unbounded TEXT)</a:t>
                      </a:r>
                      <a:endParaRPr lang="en-US" sz="7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700" b="1" dirty="0">
                          <a:solidFill>
                            <a:srgbClr val="1B3A6B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fecha_cambio</a:t>
                      </a:r>
                      <a:endParaRPr lang="en-US" sz="7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2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700" i="1" dirty="0">
                          <a:solidFill>
                            <a:srgbClr val="64748B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String</a:t>
                      </a:r>
                      <a:endParaRPr lang="en-US" sz="7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2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700" dirty="0">
                          <a:solidFill>
                            <a:srgbClr val="1E293B"/>
                          </a:solidFill>
                          <a:latin typeface="Calibri" pitchFamily="34" charset="0"/>
                          <a:ea typeface="Calibri" pitchFamily="34" charset="-122"/>
                          <a:cs typeface="Calibri" pitchFamily="34" charset="-120"/>
                        </a:rPr>
                        <a:t>UTC ISO 8601 timestamp of last attribute write</a:t>
                      </a:r>
                      <a:endParaRPr lang="en-US" sz="7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F2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  <p:pic>
        <p:nvPicPr>
          <p:cNvPr id="5" name="Picture 4">
            <a:extLst>
              <a:ext uri="{FF2B5EF4-FFF2-40B4-BE49-F238E27FC236}">
                <a16:creationId xmlns:a16="http://schemas.microsoft.com/office/drawing/2014/main" id="{9E2DFE59-FA2C-E126-C614-F0349B0B7F1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93349" y="1233832"/>
            <a:ext cx="5093451" cy="334792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256032"/>
            <a:ext cx="4033201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2000" b="1" dirty="0">
                <a:solidFill>
                  <a:srgbClr val="1B3A6B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Chain Detection Algorithm</a:t>
            </a:r>
            <a:endParaRPr lang="en-US" sz="2000" dirty="0"/>
          </a:p>
        </p:txBody>
      </p:sp>
      <p:sp>
        <p:nvSpPr>
          <p:cNvPr id="3" name="Shape 1"/>
          <p:cNvSpPr/>
          <p:nvPr/>
        </p:nvSpPr>
        <p:spPr>
          <a:xfrm flipV="1">
            <a:off x="457200" y="950975"/>
            <a:ext cx="4114800" cy="45719"/>
          </a:xfrm>
          <a:prstGeom prst="rect">
            <a:avLst/>
          </a:prstGeom>
          <a:solidFill>
            <a:srgbClr val="EEF2FF"/>
          </a:solidFill>
          <a:ln w="12700">
            <a:solidFill>
              <a:srgbClr val="EEF2F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4" name="Text 2"/>
          <p:cNvSpPr/>
          <p:nvPr/>
        </p:nvSpPr>
        <p:spPr>
          <a:xfrm>
            <a:off x="347472" y="1005840"/>
            <a:ext cx="466344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1B3A6B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8-Step Pipeline  (road_chain_merger.py)</a:t>
            </a:r>
            <a:endParaRPr lang="en-US" sz="1200" dirty="0"/>
          </a:p>
        </p:txBody>
      </p:sp>
      <p:sp>
        <p:nvSpPr>
          <p:cNvPr id="5" name="Shape 3"/>
          <p:cNvSpPr/>
          <p:nvPr/>
        </p:nvSpPr>
        <p:spPr>
          <a:xfrm>
            <a:off x="347472" y="1481328"/>
            <a:ext cx="310896" cy="310896"/>
          </a:xfrm>
          <a:prstGeom prst="rect">
            <a:avLst/>
          </a:prstGeom>
          <a:solidFill>
            <a:srgbClr val="1B3A6B"/>
          </a:solidFill>
          <a:ln w="12700">
            <a:solidFill>
              <a:srgbClr val="1B3A6B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6" name="Text 4"/>
          <p:cNvSpPr/>
          <p:nvPr/>
        </p:nvSpPr>
        <p:spPr>
          <a:xfrm>
            <a:off x="347472" y="1481328"/>
            <a:ext cx="310896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</a:t>
            </a:r>
            <a:endParaRPr lang="en-US" sz="1200" dirty="0"/>
          </a:p>
        </p:txBody>
      </p:sp>
      <p:sp>
        <p:nvSpPr>
          <p:cNvPr id="7" name="Text 5"/>
          <p:cNvSpPr/>
          <p:nvPr/>
        </p:nvSpPr>
        <p:spPr>
          <a:xfrm>
            <a:off x="749807" y="1490472"/>
            <a:ext cx="2865403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50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Integer ID assignment — to_int($id) via fieldcalculator</a:t>
            </a:r>
            <a:endParaRPr lang="en-US" sz="1150" dirty="0"/>
          </a:p>
        </p:txBody>
      </p:sp>
      <p:sp>
        <p:nvSpPr>
          <p:cNvPr id="8" name="Shape 6"/>
          <p:cNvSpPr/>
          <p:nvPr/>
        </p:nvSpPr>
        <p:spPr>
          <a:xfrm>
            <a:off x="347472" y="1901952"/>
            <a:ext cx="310896" cy="310896"/>
          </a:xfrm>
          <a:prstGeom prst="rect">
            <a:avLst/>
          </a:prstGeom>
          <a:solidFill>
            <a:srgbClr val="1B3A6B"/>
          </a:solidFill>
          <a:ln w="12700">
            <a:solidFill>
              <a:srgbClr val="1B3A6B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9" name="Text 7"/>
          <p:cNvSpPr/>
          <p:nvPr/>
        </p:nvSpPr>
        <p:spPr>
          <a:xfrm>
            <a:off x="347472" y="1901952"/>
            <a:ext cx="310896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</a:t>
            </a:r>
            <a:endParaRPr lang="en-US" sz="1200" dirty="0"/>
          </a:p>
        </p:txBody>
      </p:sp>
      <p:sp>
        <p:nvSpPr>
          <p:cNvPr id="10" name="Text 8"/>
          <p:cNvSpPr/>
          <p:nvPr/>
        </p:nvSpPr>
        <p:spPr>
          <a:xfrm>
            <a:off x="749807" y="1911096"/>
            <a:ext cx="2865403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50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Axis orientation — direction-invariant bearing [0°, 180°)</a:t>
            </a:r>
            <a:endParaRPr lang="en-US" sz="1150" dirty="0"/>
          </a:p>
        </p:txBody>
      </p:sp>
      <p:sp>
        <p:nvSpPr>
          <p:cNvPr id="11" name="Shape 9"/>
          <p:cNvSpPr/>
          <p:nvPr/>
        </p:nvSpPr>
        <p:spPr>
          <a:xfrm>
            <a:off x="347472" y="2322576"/>
            <a:ext cx="310896" cy="310896"/>
          </a:xfrm>
          <a:prstGeom prst="rect">
            <a:avLst/>
          </a:prstGeom>
          <a:solidFill>
            <a:srgbClr val="1B3A6B"/>
          </a:solidFill>
          <a:ln w="12700">
            <a:solidFill>
              <a:srgbClr val="1B3A6B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2" name="Text 10"/>
          <p:cNvSpPr/>
          <p:nvPr/>
        </p:nvSpPr>
        <p:spPr>
          <a:xfrm>
            <a:off x="347472" y="2322576"/>
            <a:ext cx="310896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</a:t>
            </a:r>
            <a:endParaRPr lang="en-US" sz="1200" dirty="0"/>
          </a:p>
        </p:txBody>
      </p:sp>
      <p:sp>
        <p:nvSpPr>
          <p:cNvPr id="13" name="Text 11"/>
          <p:cNvSpPr/>
          <p:nvPr/>
        </p:nvSpPr>
        <p:spPr>
          <a:xfrm>
            <a:off x="749807" y="2331720"/>
            <a:ext cx="2865403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50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Vertex snapping — native:snapgeometries (tol = 0.5 m)</a:t>
            </a:r>
            <a:endParaRPr lang="en-US" sz="1150" dirty="0"/>
          </a:p>
        </p:txBody>
      </p:sp>
      <p:sp>
        <p:nvSpPr>
          <p:cNvPr id="14" name="Shape 12"/>
          <p:cNvSpPr/>
          <p:nvPr/>
        </p:nvSpPr>
        <p:spPr>
          <a:xfrm>
            <a:off x="347472" y="2743200"/>
            <a:ext cx="310896" cy="310896"/>
          </a:xfrm>
          <a:prstGeom prst="rect">
            <a:avLst/>
          </a:prstGeom>
          <a:solidFill>
            <a:srgbClr val="1B3A6B"/>
          </a:solidFill>
          <a:ln w="12700">
            <a:solidFill>
              <a:srgbClr val="1B3A6B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5" name="Text 13"/>
          <p:cNvSpPr/>
          <p:nvPr/>
        </p:nvSpPr>
        <p:spPr>
          <a:xfrm>
            <a:off x="347472" y="2743200"/>
            <a:ext cx="310896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4</a:t>
            </a:r>
            <a:endParaRPr lang="en-US" sz="1200" dirty="0"/>
          </a:p>
        </p:txBody>
      </p:sp>
      <p:sp>
        <p:nvSpPr>
          <p:cNvPr id="16" name="Text 14"/>
          <p:cNvSpPr/>
          <p:nvPr/>
        </p:nvSpPr>
        <p:spPr>
          <a:xfrm>
            <a:off x="749807" y="2752344"/>
            <a:ext cx="2865403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50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Geometry repair — native:fixgeometries</a:t>
            </a:r>
            <a:endParaRPr lang="en-US" sz="1150" dirty="0"/>
          </a:p>
        </p:txBody>
      </p:sp>
      <p:sp>
        <p:nvSpPr>
          <p:cNvPr id="17" name="Shape 15"/>
          <p:cNvSpPr/>
          <p:nvPr/>
        </p:nvSpPr>
        <p:spPr>
          <a:xfrm>
            <a:off x="347472" y="3163824"/>
            <a:ext cx="310896" cy="310896"/>
          </a:xfrm>
          <a:prstGeom prst="rect">
            <a:avLst/>
          </a:prstGeom>
          <a:solidFill>
            <a:srgbClr val="3B82F6"/>
          </a:solidFill>
          <a:ln w="12700">
            <a:solidFill>
              <a:srgbClr val="3B82F6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8" name="Text 16"/>
          <p:cNvSpPr/>
          <p:nvPr/>
        </p:nvSpPr>
        <p:spPr>
          <a:xfrm>
            <a:off x="347472" y="3163824"/>
            <a:ext cx="310896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5</a:t>
            </a:r>
            <a:endParaRPr lang="en-US" sz="1200" dirty="0"/>
          </a:p>
        </p:txBody>
      </p:sp>
      <p:sp>
        <p:nvSpPr>
          <p:cNvPr id="19" name="Text 17"/>
          <p:cNvSpPr/>
          <p:nvPr/>
        </p:nvSpPr>
        <p:spPr>
          <a:xfrm>
            <a:off x="749807" y="3172968"/>
            <a:ext cx="2865403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50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Line intersections — native:lineintersections (id + axis_deg)</a:t>
            </a:r>
            <a:endParaRPr lang="en-US" sz="1150" dirty="0"/>
          </a:p>
        </p:txBody>
      </p:sp>
      <p:sp>
        <p:nvSpPr>
          <p:cNvPr id="20" name="Shape 18"/>
          <p:cNvSpPr/>
          <p:nvPr/>
        </p:nvSpPr>
        <p:spPr>
          <a:xfrm>
            <a:off x="347472" y="3584448"/>
            <a:ext cx="310896" cy="310896"/>
          </a:xfrm>
          <a:prstGeom prst="rect">
            <a:avLst/>
          </a:prstGeom>
          <a:solidFill>
            <a:srgbClr val="3B82F6"/>
          </a:solidFill>
          <a:ln w="12700">
            <a:solidFill>
              <a:srgbClr val="3B82F6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1" name="Text 19"/>
          <p:cNvSpPr/>
          <p:nvPr/>
        </p:nvSpPr>
        <p:spPr>
          <a:xfrm>
            <a:off x="347472" y="3584448"/>
            <a:ext cx="310896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6</a:t>
            </a:r>
            <a:endParaRPr lang="en-US" sz="1200" dirty="0"/>
          </a:p>
        </p:txBody>
      </p:sp>
      <p:sp>
        <p:nvSpPr>
          <p:cNvPr id="22" name="Text 20"/>
          <p:cNvSpPr/>
          <p:nvPr/>
        </p:nvSpPr>
        <p:spPr>
          <a:xfrm>
            <a:off x="749807" y="3593592"/>
            <a:ext cx="2865403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50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Angular difference — axis_diff per intersection pair</a:t>
            </a:r>
            <a:endParaRPr lang="en-US" sz="1150" dirty="0"/>
          </a:p>
        </p:txBody>
      </p:sp>
      <p:sp>
        <p:nvSpPr>
          <p:cNvPr id="23" name="Shape 21"/>
          <p:cNvSpPr/>
          <p:nvPr/>
        </p:nvSpPr>
        <p:spPr>
          <a:xfrm>
            <a:off x="347472" y="4005072"/>
            <a:ext cx="310896" cy="310896"/>
          </a:xfrm>
          <a:prstGeom prst="rect">
            <a:avLst/>
          </a:prstGeom>
          <a:solidFill>
            <a:srgbClr val="3B82F6"/>
          </a:solidFill>
          <a:ln w="12700">
            <a:solidFill>
              <a:srgbClr val="3B82F6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4" name="Text 22"/>
          <p:cNvSpPr/>
          <p:nvPr/>
        </p:nvSpPr>
        <p:spPr>
          <a:xfrm>
            <a:off x="347472" y="4005072"/>
            <a:ext cx="310896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7</a:t>
            </a:r>
            <a:endParaRPr lang="en-US" sz="1200" dirty="0"/>
          </a:p>
        </p:txBody>
      </p:sp>
      <p:sp>
        <p:nvSpPr>
          <p:cNvPr id="25" name="Text 23"/>
          <p:cNvSpPr/>
          <p:nvPr/>
        </p:nvSpPr>
        <p:spPr>
          <a:xfrm>
            <a:off x="749807" y="4014216"/>
            <a:ext cx="2865403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50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Alignment filtering — axis_diff ≤ 15°  AND  a_id ≠ b_id</a:t>
            </a:r>
            <a:endParaRPr lang="en-US" sz="1150" dirty="0"/>
          </a:p>
        </p:txBody>
      </p:sp>
      <p:sp>
        <p:nvSpPr>
          <p:cNvPr id="26" name="Shape 24"/>
          <p:cNvSpPr/>
          <p:nvPr/>
        </p:nvSpPr>
        <p:spPr>
          <a:xfrm>
            <a:off x="347472" y="4425696"/>
            <a:ext cx="310896" cy="310896"/>
          </a:xfrm>
          <a:prstGeom prst="rect">
            <a:avLst/>
          </a:prstGeom>
          <a:solidFill>
            <a:srgbClr val="3B82F6"/>
          </a:solidFill>
          <a:ln w="12700">
            <a:solidFill>
              <a:srgbClr val="3B82F6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7" name="Text 25"/>
          <p:cNvSpPr/>
          <p:nvPr/>
        </p:nvSpPr>
        <p:spPr>
          <a:xfrm>
            <a:off x="347472" y="4425696"/>
            <a:ext cx="310896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8</a:t>
            </a:r>
            <a:endParaRPr lang="en-US" sz="1200" dirty="0"/>
          </a:p>
        </p:txBody>
      </p:sp>
      <p:sp>
        <p:nvSpPr>
          <p:cNvPr id="28" name="Text 26"/>
          <p:cNvSpPr/>
          <p:nvPr/>
        </p:nvSpPr>
        <p:spPr>
          <a:xfrm>
            <a:off x="749807" y="4434840"/>
            <a:ext cx="2865403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50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BFS connected components → chain_id assignment</a:t>
            </a:r>
            <a:endParaRPr lang="en-US" sz="1150" dirty="0"/>
          </a:p>
        </p:txBody>
      </p:sp>
      <p:sp>
        <p:nvSpPr>
          <p:cNvPr id="29" name="Shape 27"/>
          <p:cNvSpPr/>
          <p:nvPr/>
        </p:nvSpPr>
        <p:spPr>
          <a:xfrm>
            <a:off x="4127547" y="2550901"/>
            <a:ext cx="4472963" cy="2310351"/>
          </a:xfrm>
          <a:prstGeom prst="rect">
            <a:avLst/>
          </a:prstGeom>
          <a:solidFill>
            <a:srgbClr val="EEF2FF"/>
          </a:solidFill>
          <a:ln w="12700">
            <a:solidFill>
              <a:srgbClr val="EEF2F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30" name="Shape 28"/>
          <p:cNvSpPr/>
          <p:nvPr/>
        </p:nvSpPr>
        <p:spPr>
          <a:xfrm>
            <a:off x="4127547" y="2550901"/>
            <a:ext cx="4472963" cy="341372"/>
          </a:xfrm>
          <a:prstGeom prst="rect">
            <a:avLst/>
          </a:prstGeom>
          <a:solidFill>
            <a:srgbClr val="1B3A6B"/>
          </a:solidFill>
          <a:ln w="12700">
            <a:solidFill>
              <a:srgbClr val="1B3A6B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31" name="Text 29"/>
          <p:cNvSpPr/>
          <p:nvPr/>
        </p:nvSpPr>
        <p:spPr>
          <a:xfrm>
            <a:off x="4246420" y="2605765"/>
            <a:ext cx="2191532" cy="243837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Key Formulas</a:t>
            </a:r>
            <a:endParaRPr lang="en-US" sz="1300" dirty="0"/>
          </a:p>
        </p:txBody>
      </p:sp>
      <p:sp>
        <p:nvSpPr>
          <p:cNvPr id="32" name="Text 30"/>
          <p:cNvSpPr/>
          <p:nvPr/>
        </p:nvSpPr>
        <p:spPr>
          <a:xfrm>
            <a:off x="4246420" y="3072109"/>
            <a:ext cx="2191532" cy="243837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50" b="1" dirty="0">
                <a:solidFill>
                  <a:srgbClr val="1B3A6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Axis Orientation  (axis_deg):</a:t>
            </a:r>
            <a:endParaRPr lang="en-US" sz="1150" dirty="0"/>
          </a:p>
        </p:txBody>
      </p:sp>
      <p:sp>
        <p:nvSpPr>
          <p:cNvPr id="33" name="Shape 31"/>
          <p:cNvSpPr/>
          <p:nvPr/>
        </p:nvSpPr>
        <p:spPr>
          <a:xfrm>
            <a:off x="4246420" y="3437868"/>
            <a:ext cx="1984823" cy="503931"/>
          </a:xfrm>
          <a:prstGeom prst="rect">
            <a:avLst/>
          </a:prstGeom>
          <a:solidFill>
            <a:srgbClr val="1E293B"/>
          </a:solidFill>
          <a:ln w="12700">
            <a:solidFill>
              <a:srgbClr val="1E293B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34" name="Text 32"/>
          <p:cNvSpPr/>
          <p:nvPr/>
        </p:nvSpPr>
        <p:spPr>
          <a:xfrm>
            <a:off x="4337860" y="3437869"/>
            <a:ext cx="2071118" cy="50393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A5F3FC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α = (azimuth(start, end)</a:t>
            </a:r>
            <a:endParaRPr lang="en-US" sz="900" dirty="0"/>
          </a:p>
          <a:p>
            <a:pPr marL="0" indent="0">
              <a:buNone/>
            </a:pPr>
            <a:r>
              <a:rPr lang="en-US" sz="900" dirty="0">
                <a:solidFill>
                  <a:srgbClr val="A5F3FC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     + 360) mod 180</a:t>
            </a:r>
            <a:endParaRPr lang="en-US" sz="900" dirty="0"/>
          </a:p>
        </p:txBody>
      </p:sp>
      <p:sp>
        <p:nvSpPr>
          <p:cNvPr id="35" name="Text 33"/>
          <p:cNvSpPr/>
          <p:nvPr/>
        </p:nvSpPr>
        <p:spPr>
          <a:xfrm>
            <a:off x="6408978" y="3078013"/>
            <a:ext cx="2191532" cy="243837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50" b="1" dirty="0">
                <a:solidFill>
                  <a:srgbClr val="1B3A6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Angular Difference  (axis_diff):</a:t>
            </a:r>
            <a:endParaRPr lang="en-US" sz="1150" dirty="0"/>
          </a:p>
        </p:txBody>
      </p:sp>
      <p:sp>
        <p:nvSpPr>
          <p:cNvPr id="36" name="Shape 34"/>
          <p:cNvSpPr/>
          <p:nvPr/>
        </p:nvSpPr>
        <p:spPr>
          <a:xfrm>
            <a:off x="6437952" y="3420568"/>
            <a:ext cx="1984823" cy="521232"/>
          </a:xfrm>
          <a:prstGeom prst="rect">
            <a:avLst/>
          </a:prstGeom>
          <a:solidFill>
            <a:srgbClr val="1E293B"/>
          </a:solidFill>
          <a:ln w="12700">
            <a:solidFill>
              <a:srgbClr val="1E293B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37" name="Text 35"/>
          <p:cNvSpPr/>
          <p:nvPr/>
        </p:nvSpPr>
        <p:spPr>
          <a:xfrm>
            <a:off x="6529392" y="3466287"/>
            <a:ext cx="1893383" cy="4212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A5F3FC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δ = |((αa - αb + 90)</a:t>
            </a:r>
            <a:endParaRPr lang="en-US" sz="900" dirty="0"/>
          </a:p>
          <a:p>
            <a:pPr marL="0" indent="0">
              <a:buNone/>
            </a:pPr>
            <a:r>
              <a:rPr lang="en-US" sz="900" dirty="0">
                <a:solidFill>
                  <a:srgbClr val="A5F3FC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     mod 180) - 90|</a:t>
            </a:r>
            <a:endParaRPr lang="en-US" sz="900" dirty="0"/>
          </a:p>
        </p:txBody>
      </p:sp>
      <p:sp>
        <p:nvSpPr>
          <p:cNvPr id="38" name="Text 36"/>
          <p:cNvSpPr/>
          <p:nvPr/>
        </p:nvSpPr>
        <p:spPr>
          <a:xfrm>
            <a:off x="5760327" y="4031530"/>
            <a:ext cx="2191532" cy="243837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50" b="1" dirty="0">
                <a:solidFill>
                  <a:srgbClr val="1B3A6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Alignment Condition:</a:t>
            </a:r>
            <a:endParaRPr lang="en-US" sz="1150" dirty="0"/>
          </a:p>
        </p:txBody>
      </p:sp>
      <p:sp>
        <p:nvSpPr>
          <p:cNvPr id="39" name="Shape 37"/>
          <p:cNvSpPr/>
          <p:nvPr/>
        </p:nvSpPr>
        <p:spPr>
          <a:xfrm>
            <a:off x="5570860" y="4276043"/>
            <a:ext cx="1640046" cy="513067"/>
          </a:xfrm>
          <a:prstGeom prst="rect">
            <a:avLst/>
          </a:prstGeom>
          <a:solidFill>
            <a:srgbClr val="1E293B"/>
          </a:solidFill>
          <a:ln w="12700">
            <a:solidFill>
              <a:srgbClr val="1E293B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40" name="Text 38"/>
          <p:cNvSpPr/>
          <p:nvPr/>
        </p:nvSpPr>
        <p:spPr>
          <a:xfrm>
            <a:off x="5685192" y="4285180"/>
            <a:ext cx="1505519" cy="50393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A5F3FC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δ &lt;= θ  (θ = 15°)</a:t>
            </a:r>
            <a:endParaRPr lang="en-US" sz="900" dirty="0"/>
          </a:p>
          <a:p>
            <a:pPr marL="0" indent="0">
              <a:buNone/>
            </a:pPr>
            <a:r>
              <a:rPr lang="en-US" sz="900" dirty="0">
                <a:solidFill>
                  <a:srgbClr val="A5F3FC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AND  a_id != b_id</a:t>
            </a:r>
            <a:endParaRPr lang="en-US" sz="900" dirty="0"/>
          </a:p>
        </p:txBody>
      </p:sp>
      <p:pic>
        <p:nvPicPr>
          <p:cNvPr id="42" name="Picture 41">
            <a:extLst>
              <a:ext uri="{FF2B5EF4-FFF2-40B4-BE49-F238E27FC236}">
                <a16:creationId xmlns:a16="http://schemas.microsoft.com/office/drawing/2014/main" id="{43E61D6F-3696-E166-1D86-4C4710936D2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3600" y="434539"/>
            <a:ext cx="3474565" cy="2015778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256032"/>
            <a:ext cx="822960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3000" b="1" dirty="0">
                <a:solidFill>
                  <a:srgbClr val="1B3A6B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Validation System</a:t>
            </a:r>
            <a:endParaRPr lang="en-US" sz="3000" dirty="0"/>
          </a:p>
        </p:txBody>
      </p:sp>
      <p:sp>
        <p:nvSpPr>
          <p:cNvPr id="3" name="Shape 1"/>
          <p:cNvSpPr/>
          <p:nvPr/>
        </p:nvSpPr>
        <p:spPr>
          <a:xfrm>
            <a:off x="457200" y="914400"/>
            <a:ext cx="8229600" cy="36576"/>
          </a:xfrm>
          <a:prstGeom prst="rect">
            <a:avLst/>
          </a:prstGeom>
          <a:solidFill>
            <a:srgbClr val="EEF2FF"/>
          </a:solidFill>
          <a:ln w="12700">
            <a:solidFill>
              <a:srgbClr val="EEF2F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4" name="Text 2"/>
          <p:cNvSpPr/>
          <p:nvPr/>
        </p:nvSpPr>
        <p:spPr>
          <a:xfrm>
            <a:off x="365760" y="1005840"/>
            <a:ext cx="411480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400" b="1" dirty="0">
                <a:solidFill>
                  <a:srgbClr val="1B3A6B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VialAttributeDelegate</a:t>
            </a:r>
            <a:endParaRPr lang="en-US" sz="1400" dirty="0"/>
          </a:p>
        </p:txBody>
      </p:sp>
      <p:sp>
        <p:nvSpPr>
          <p:cNvPr id="5" name="Text 3"/>
          <p:cNvSpPr/>
          <p:nvPr/>
        </p:nvSpPr>
        <p:spPr>
          <a:xfrm>
            <a:off x="457200" y="2749256"/>
            <a:ext cx="4023360" cy="1200951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342900" indent="-342900">
              <a:buSzPct val="100000"/>
              <a:buChar char="•"/>
            </a:pPr>
            <a:r>
              <a:rPr lang="en-US" sz="1000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Extends QgsAttributeTableDelegate</a:t>
            </a:r>
            <a:endParaRPr lang="en-US" sz="1000" dirty="0"/>
          </a:p>
          <a:p>
            <a:pPr marL="342900" indent="-342900">
              <a:buSzPct val="100000"/>
              <a:buChar char="•"/>
            </a:pPr>
            <a:r>
              <a:rPr lang="en-US" sz="1000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createEditor() → QComboBox for tipo_via &amp; cuadrante fields; standard editor otherwise</a:t>
            </a:r>
            <a:endParaRPr lang="en-US" sz="1000" dirty="0"/>
          </a:p>
          <a:p>
            <a:pPr marL="342900" indent="-342900">
              <a:buSzPct val="100000"/>
              <a:buChar char="•"/>
            </a:pPr>
            <a:r>
              <a:rPr lang="en-US" sz="1000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setModelData() routes every edit through FIELD_VALIDATORS before persisting</a:t>
            </a:r>
            <a:endParaRPr lang="en-US" sz="1000" dirty="0"/>
          </a:p>
          <a:p>
            <a:pPr marL="342900" indent="-342900">
              <a:buSzPct val="100000"/>
              <a:buChar char="•"/>
            </a:pPr>
            <a:r>
              <a:rPr lang="en-US" sz="1000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Invalid values are blocked at write time — never reach the layer</a:t>
            </a:r>
            <a:endParaRPr lang="en-US" sz="1000" dirty="0"/>
          </a:p>
          <a:p>
            <a:pPr marL="342900" indent="-342900">
              <a:buSzPct val="100000"/>
              <a:buChar char="•"/>
            </a:pPr>
            <a:r>
              <a:rPr lang="en-US" sz="1000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Multi-row selection: validated value broadcast atomically to all selected features</a:t>
            </a:r>
            <a:endParaRPr lang="en-US" sz="1000" dirty="0"/>
          </a:p>
        </p:txBody>
      </p:sp>
      <p:sp>
        <p:nvSpPr>
          <p:cNvPr id="6" name="Shape 4"/>
          <p:cNvSpPr/>
          <p:nvPr/>
        </p:nvSpPr>
        <p:spPr>
          <a:xfrm>
            <a:off x="365760" y="4023360"/>
            <a:ext cx="4114800" cy="749808"/>
          </a:xfrm>
          <a:prstGeom prst="rect">
            <a:avLst/>
          </a:prstGeom>
          <a:solidFill>
            <a:srgbClr val="1E293B"/>
          </a:solidFill>
          <a:ln w="12700">
            <a:solidFill>
              <a:srgbClr val="1E293B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7" name="Text 5"/>
          <p:cNvSpPr/>
          <p:nvPr/>
        </p:nvSpPr>
        <p:spPr>
          <a:xfrm>
            <a:off x="502920" y="4114800"/>
            <a:ext cx="3840480" cy="56692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dirty="0">
                <a:solidFill>
                  <a:srgbClr val="A5F3FC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f : raw_value  →  (normalized,  error | None)</a:t>
            </a:r>
            <a:endParaRPr lang="en-US" sz="1200" dirty="0"/>
          </a:p>
        </p:txBody>
      </p:sp>
      <p:sp>
        <p:nvSpPr>
          <p:cNvPr id="8" name="Text 6"/>
          <p:cNvSpPr/>
          <p:nvPr/>
        </p:nvSpPr>
        <p:spPr>
          <a:xfrm>
            <a:off x="4846320" y="1005840"/>
            <a:ext cx="402336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400" b="1" dirty="0">
                <a:solidFill>
                  <a:srgbClr val="1B3A6B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Key Validation Rules  (vial_reglas.py)</a:t>
            </a:r>
            <a:endParaRPr lang="en-US" sz="1400" dirty="0"/>
          </a:p>
        </p:txBody>
      </p:sp>
      <p:sp>
        <p:nvSpPr>
          <p:cNvPr id="9" name="Shape 7"/>
          <p:cNvSpPr/>
          <p:nvPr/>
        </p:nvSpPr>
        <p:spPr>
          <a:xfrm>
            <a:off x="4846320" y="1508760"/>
            <a:ext cx="4023360" cy="457200"/>
          </a:xfrm>
          <a:prstGeom prst="rect">
            <a:avLst/>
          </a:prstGeom>
          <a:solidFill>
            <a:srgbClr val="EEF2FF"/>
          </a:solidFill>
          <a:ln w="12700">
            <a:solidFill>
              <a:srgbClr val="E2E8F0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0" name="Text 8"/>
          <p:cNvSpPr/>
          <p:nvPr/>
        </p:nvSpPr>
        <p:spPr>
          <a:xfrm>
            <a:off x="4956048" y="1563624"/>
            <a:ext cx="182880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00" b="1" dirty="0">
                <a:solidFill>
                  <a:srgbClr val="1B3A6B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tipo_via</a:t>
            </a:r>
            <a:endParaRPr lang="en-US" sz="1000" dirty="0"/>
          </a:p>
        </p:txBody>
      </p:sp>
      <p:sp>
        <p:nvSpPr>
          <p:cNvPr id="11" name="Text 9"/>
          <p:cNvSpPr/>
          <p:nvPr/>
        </p:nvSpPr>
        <p:spPr>
          <a:xfrm>
            <a:off x="6830568" y="1563624"/>
            <a:ext cx="1920240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Must be in {CL, KR, DG, TV, AV, AC, AK, CT, VT, TR}</a:t>
            </a:r>
            <a:endParaRPr lang="en-US" sz="1100" dirty="0"/>
          </a:p>
        </p:txBody>
      </p:sp>
      <p:sp>
        <p:nvSpPr>
          <p:cNvPr id="12" name="Shape 10"/>
          <p:cNvSpPr/>
          <p:nvPr/>
        </p:nvSpPr>
        <p:spPr>
          <a:xfrm>
            <a:off x="4846320" y="2039112"/>
            <a:ext cx="4023360" cy="457200"/>
          </a:xfrm>
          <a:prstGeom prst="rect">
            <a:avLst/>
          </a:prstGeom>
          <a:solidFill>
            <a:srgbClr val="FFFFFF"/>
          </a:solidFill>
          <a:ln w="12700">
            <a:solidFill>
              <a:srgbClr val="E2E8F0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3" name="Text 11"/>
          <p:cNvSpPr/>
          <p:nvPr/>
        </p:nvSpPr>
        <p:spPr>
          <a:xfrm>
            <a:off x="4956048" y="2093976"/>
            <a:ext cx="182880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00" b="1" dirty="0">
                <a:solidFill>
                  <a:srgbClr val="1B3A6B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letra_principal</a:t>
            </a:r>
            <a:endParaRPr lang="en-US" sz="1000" dirty="0"/>
          </a:p>
        </p:txBody>
      </p:sp>
      <p:sp>
        <p:nvSpPr>
          <p:cNvPr id="14" name="Text 12"/>
          <p:cNvSpPr/>
          <p:nvPr/>
        </p:nvSpPr>
        <p:spPr>
          <a:xfrm>
            <a:off x="6830568" y="2093976"/>
            <a:ext cx="1920240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Uppercase; cannot be E, S, W or Ñ (Bogotá grid)</a:t>
            </a:r>
            <a:endParaRPr lang="en-US" sz="1100" dirty="0"/>
          </a:p>
        </p:txBody>
      </p:sp>
      <p:sp>
        <p:nvSpPr>
          <p:cNvPr id="15" name="Shape 13"/>
          <p:cNvSpPr/>
          <p:nvPr/>
        </p:nvSpPr>
        <p:spPr>
          <a:xfrm>
            <a:off x="4846320" y="2569464"/>
            <a:ext cx="4023360" cy="457200"/>
          </a:xfrm>
          <a:prstGeom prst="rect">
            <a:avLst/>
          </a:prstGeom>
          <a:solidFill>
            <a:srgbClr val="EEF2FF"/>
          </a:solidFill>
          <a:ln w="12700">
            <a:solidFill>
              <a:srgbClr val="E2E8F0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6" name="Text 14"/>
          <p:cNvSpPr/>
          <p:nvPr/>
        </p:nvSpPr>
        <p:spPr>
          <a:xfrm>
            <a:off x="4956048" y="2624328"/>
            <a:ext cx="182880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00" b="1" dirty="0">
                <a:solidFill>
                  <a:srgbClr val="1B3A6B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numero_via</a:t>
            </a:r>
            <a:endParaRPr lang="en-US" sz="1000" dirty="0"/>
          </a:p>
        </p:txBody>
      </p:sp>
      <p:sp>
        <p:nvSpPr>
          <p:cNvPr id="17" name="Text 15"/>
          <p:cNvSpPr/>
          <p:nvPr/>
        </p:nvSpPr>
        <p:spPr>
          <a:xfrm>
            <a:off x="6830568" y="2624328"/>
            <a:ext cx="1920240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Integer string + optional suffix; 0S/0E allowed</a:t>
            </a:r>
            <a:endParaRPr lang="en-US" sz="1100" dirty="0"/>
          </a:p>
        </p:txBody>
      </p:sp>
      <p:sp>
        <p:nvSpPr>
          <p:cNvPr id="18" name="Shape 16"/>
          <p:cNvSpPr/>
          <p:nvPr/>
        </p:nvSpPr>
        <p:spPr>
          <a:xfrm>
            <a:off x="4846320" y="3099816"/>
            <a:ext cx="4023360" cy="457200"/>
          </a:xfrm>
          <a:prstGeom prst="rect">
            <a:avLst/>
          </a:prstGeom>
          <a:solidFill>
            <a:srgbClr val="FFFFFF"/>
          </a:solidFill>
          <a:ln w="12700">
            <a:solidFill>
              <a:srgbClr val="E2E8F0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9" name="Text 17"/>
          <p:cNvSpPr/>
          <p:nvPr/>
        </p:nvSpPr>
        <p:spPr>
          <a:xfrm>
            <a:off x="4956048" y="3154680"/>
            <a:ext cx="182880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00" b="1" dirty="0">
                <a:solidFill>
                  <a:srgbClr val="1B3A6B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cuadrante_*</a:t>
            </a:r>
            <a:endParaRPr lang="en-US" sz="1000" dirty="0"/>
          </a:p>
        </p:txBody>
      </p:sp>
      <p:sp>
        <p:nvSpPr>
          <p:cNvPr id="20" name="Text 18"/>
          <p:cNvSpPr/>
          <p:nvPr/>
        </p:nvSpPr>
        <p:spPr>
          <a:xfrm>
            <a:off x="6830568" y="3154680"/>
            <a:ext cx="1920240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Must be in {N, S, E, W}</a:t>
            </a:r>
            <a:endParaRPr lang="en-US" sz="1100" dirty="0"/>
          </a:p>
        </p:txBody>
      </p:sp>
      <p:sp>
        <p:nvSpPr>
          <p:cNvPr id="21" name="Shape 19"/>
          <p:cNvSpPr/>
          <p:nvPr/>
        </p:nvSpPr>
        <p:spPr>
          <a:xfrm>
            <a:off x="4846320" y="3630168"/>
            <a:ext cx="4023360" cy="457200"/>
          </a:xfrm>
          <a:prstGeom prst="rect">
            <a:avLst/>
          </a:prstGeom>
          <a:solidFill>
            <a:srgbClr val="EEF2FF"/>
          </a:solidFill>
          <a:ln w="12700">
            <a:solidFill>
              <a:srgbClr val="E2E8F0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2" name="Text 20"/>
          <p:cNvSpPr/>
          <p:nvPr/>
        </p:nvSpPr>
        <p:spPr>
          <a:xfrm>
            <a:off x="4956048" y="3685032"/>
            <a:ext cx="182880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00" b="1" dirty="0">
                <a:solidFill>
                  <a:srgbClr val="1B3A6B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acto_admin</a:t>
            </a:r>
            <a:endParaRPr lang="en-US" sz="1000" dirty="0"/>
          </a:p>
        </p:txBody>
      </p:sp>
      <p:sp>
        <p:nvSpPr>
          <p:cNvPr id="23" name="Text 21"/>
          <p:cNvSpPr/>
          <p:nvPr/>
        </p:nvSpPr>
        <p:spPr>
          <a:xfrm>
            <a:off x="6830568" y="3685032"/>
            <a:ext cx="1920240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Uppercase; Dcto → DECRETO, etc.</a:t>
            </a:r>
            <a:endParaRPr lang="en-US" sz="1100" dirty="0"/>
          </a:p>
        </p:txBody>
      </p:sp>
      <p:sp>
        <p:nvSpPr>
          <p:cNvPr id="24" name="Shape 22"/>
          <p:cNvSpPr/>
          <p:nvPr/>
        </p:nvSpPr>
        <p:spPr>
          <a:xfrm>
            <a:off x="4846320" y="4160520"/>
            <a:ext cx="4023360" cy="457200"/>
          </a:xfrm>
          <a:prstGeom prst="rect">
            <a:avLst/>
          </a:prstGeom>
          <a:solidFill>
            <a:srgbClr val="FFFFFF"/>
          </a:solidFill>
          <a:ln w="12700">
            <a:solidFill>
              <a:srgbClr val="E2E8F0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5" name="Text 23"/>
          <p:cNvSpPr/>
          <p:nvPr/>
        </p:nvSpPr>
        <p:spPr>
          <a:xfrm>
            <a:off x="4956048" y="4215384"/>
            <a:ext cx="182880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00" b="1" dirty="0">
                <a:solidFill>
                  <a:srgbClr val="1B3A6B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nombre_via</a:t>
            </a:r>
            <a:endParaRPr lang="en-US" sz="1000" dirty="0"/>
          </a:p>
        </p:txBody>
      </p:sp>
      <p:sp>
        <p:nvSpPr>
          <p:cNvPr id="26" name="Text 24"/>
          <p:cNvSpPr/>
          <p:nvPr/>
        </p:nvSpPr>
        <p:spPr>
          <a:xfrm>
            <a:off x="6830568" y="4215384"/>
            <a:ext cx="1920240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Trimmed and normalized; null/blank treated as empty</a:t>
            </a:r>
            <a:endParaRPr lang="en-US" sz="1100" dirty="0"/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AAFB9392-F774-D888-B761-6252E9C0B88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1644" y="1355497"/>
            <a:ext cx="3355349" cy="122092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256032"/>
            <a:ext cx="822960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2700" b="1" dirty="0">
                <a:solidFill>
                  <a:srgbClr val="1B3A6B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Generative Road Derivation</a:t>
            </a:r>
            <a:endParaRPr lang="en-US" sz="2700" dirty="0"/>
          </a:p>
        </p:txBody>
      </p:sp>
      <p:sp>
        <p:nvSpPr>
          <p:cNvPr id="3" name="Shape 1"/>
          <p:cNvSpPr/>
          <p:nvPr/>
        </p:nvSpPr>
        <p:spPr>
          <a:xfrm>
            <a:off x="457200" y="914400"/>
            <a:ext cx="8229600" cy="36576"/>
          </a:xfrm>
          <a:prstGeom prst="rect">
            <a:avLst/>
          </a:prstGeom>
          <a:solidFill>
            <a:srgbClr val="EEF2FF"/>
          </a:solidFill>
          <a:ln w="12700">
            <a:solidFill>
              <a:srgbClr val="EEF2F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4" name="Shape 2"/>
          <p:cNvSpPr/>
          <p:nvPr/>
        </p:nvSpPr>
        <p:spPr>
          <a:xfrm>
            <a:off x="365760" y="1051560"/>
            <a:ext cx="4114800" cy="3794760"/>
          </a:xfrm>
          <a:prstGeom prst="rect">
            <a:avLst/>
          </a:prstGeom>
          <a:solidFill>
            <a:srgbClr val="EEF2FF"/>
          </a:solidFill>
          <a:ln w="12700">
            <a:solidFill>
              <a:srgbClr val="EEF2FF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5" name="Shape 3"/>
          <p:cNvSpPr/>
          <p:nvPr/>
        </p:nvSpPr>
        <p:spPr>
          <a:xfrm>
            <a:off x="365760" y="1051560"/>
            <a:ext cx="4114800" cy="384048"/>
          </a:xfrm>
          <a:prstGeom prst="rect">
            <a:avLst/>
          </a:prstGeom>
          <a:solidFill>
            <a:srgbClr val="1B3A6B"/>
          </a:solidFill>
          <a:ln w="12700">
            <a:solidFill>
              <a:srgbClr val="1B3A6B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6" name="Text 4"/>
          <p:cNvSpPr/>
          <p:nvPr/>
        </p:nvSpPr>
        <p:spPr>
          <a:xfrm>
            <a:off x="502920" y="1106424"/>
            <a:ext cx="38404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FFFFFF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Generative Road Derivation</a:t>
            </a:r>
            <a:endParaRPr lang="en-US" sz="1300" dirty="0"/>
          </a:p>
        </p:txBody>
      </p:sp>
      <p:sp>
        <p:nvSpPr>
          <p:cNvPr id="7" name="Text 5"/>
          <p:cNvSpPr/>
          <p:nvPr/>
        </p:nvSpPr>
        <p:spPr>
          <a:xfrm>
            <a:off x="502920" y="1527048"/>
            <a:ext cx="3840480" cy="2651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342900" indent="-342900">
              <a:buSzPct val="100000"/>
              <a:buChar char="•"/>
            </a:pPr>
            <a:r>
              <a:rPr lang="en-US" sz="1250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QgsSpatialIndex finds all arcs intersecting the target segment</a:t>
            </a:r>
            <a:endParaRPr lang="en-US" sz="1250" dirty="0"/>
          </a:p>
          <a:p>
            <a:pPr marL="342900" indent="-342900">
              <a:buSzPct val="100000"/>
              <a:buChar char="•"/>
            </a:pPr>
            <a:r>
              <a:rPr lang="en-US" sz="1250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Candidates ranked by perpendicularity  (α ≈ target + 90°)</a:t>
            </a:r>
            <a:endParaRPr lang="en-US" sz="1250" dirty="0"/>
          </a:p>
          <a:p>
            <a:pPr marL="342900" indent="-342900">
              <a:buSzPct val="100000"/>
              <a:buChar char="•"/>
            </a:pPr>
            <a:r>
              <a:rPr lang="en-US" sz="1250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Majority-vote consensus on tipo_via + numero_via pair</a:t>
            </a:r>
            <a:endParaRPr lang="en-US" sz="1250" dirty="0"/>
          </a:p>
          <a:p>
            <a:pPr marL="342900" indent="-342900">
              <a:buSzPct val="100000"/>
              <a:buChar char="•"/>
            </a:pPr>
            <a:r>
              <a:rPr lang="en-US" sz="1250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Special DG / TV review panel for diagonal and transversal roads</a:t>
            </a:r>
            <a:endParaRPr lang="en-US" sz="1250" dirty="0"/>
          </a:p>
          <a:p>
            <a:pPr marL="342900" indent="-342900">
              <a:buSzPct val="100000"/>
              <a:buChar char="•"/>
            </a:pPr>
            <a:r>
              <a:rPr lang="en-US" sz="1250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User confirms or overrides suggestions before writing to layer</a:t>
            </a:r>
            <a:endParaRPr lang="en-US" sz="1250" dirty="0"/>
          </a:p>
        </p:txBody>
      </p:sp>
      <p:sp>
        <p:nvSpPr>
          <p:cNvPr id="8" name="Shape 6"/>
          <p:cNvSpPr/>
          <p:nvPr/>
        </p:nvSpPr>
        <p:spPr>
          <a:xfrm>
            <a:off x="502920" y="4114800"/>
            <a:ext cx="3840480" cy="566928"/>
          </a:xfrm>
          <a:prstGeom prst="rect">
            <a:avLst/>
          </a:prstGeom>
          <a:solidFill>
            <a:srgbClr val="FEF3C7"/>
          </a:solidFill>
          <a:ln w="12700">
            <a:solidFill>
              <a:srgbClr val="FEF3C7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9" name="Text 7"/>
          <p:cNvSpPr/>
          <p:nvPr/>
        </p:nvSpPr>
        <p:spPr>
          <a:xfrm>
            <a:off x="594360" y="4160520"/>
            <a:ext cx="3657600" cy="47548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i="1" dirty="0">
                <a:solidFill>
                  <a:srgbClr val="1E29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Special case: arcs at coordinates 0S / 0E require manual review per VIAL standard.</a:t>
            </a:r>
            <a:endParaRPr lang="en-US" sz="1100" dirty="0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50438274-21E6-9177-F4CD-EF431EE5CA3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17720" y="1565986"/>
            <a:ext cx="4235610" cy="2497296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168</TotalTime>
  <Words>1347</Words>
  <Application>Microsoft Office PowerPoint</Application>
  <PresentationFormat>On-screen Show (16:9)</PresentationFormat>
  <Paragraphs>216</Paragraphs>
  <Slides>12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7" baseType="lpstr">
      <vt:lpstr>Arial</vt:lpstr>
      <vt:lpstr>Calibri</vt:lpstr>
      <vt:lpstr>Courier New</vt:lpstr>
      <vt:lpstr>Georgia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Road Arc Attribute Editor</dc:title>
  <dc:subject>PptxGenJS Presentation</dc:subject>
  <dc:creator>PptxGenJS</dc:creator>
  <cp:lastModifiedBy>Nataly Sarmiento</cp:lastModifiedBy>
  <cp:revision>3</cp:revision>
  <dcterms:created xsi:type="dcterms:W3CDTF">2026-06-10T07:03:19Z</dcterms:created>
  <dcterms:modified xsi:type="dcterms:W3CDTF">2026-06-15T11:51:57Z</dcterms:modified>
</cp:coreProperties>
</file>